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4" r:id="rId4"/>
    <p:sldId id="260" r:id="rId5"/>
    <p:sldId id="261" r:id="rId6"/>
    <p:sldId id="262" r:id="rId7"/>
    <p:sldId id="259" r:id="rId8"/>
    <p:sldId id="330" r:id="rId9"/>
    <p:sldId id="342" r:id="rId10"/>
    <p:sldId id="341" r:id="rId11"/>
    <p:sldId id="331" r:id="rId12"/>
    <p:sldId id="332" r:id="rId13"/>
    <p:sldId id="328" r:id="rId14"/>
    <p:sldId id="327" r:id="rId15"/>
    <p:sldId id="284" r:id="rId16"/>
    <p:sldId id="285" r:id="rId17"/>
    <p:sldId id="295" r:id="rId18"/>
    <p:sldId id="301" r:id="rId19"/>
    <p:sldId id="319" r:id="rId20"/>
    <p:sldId id="329" r:id="rId21"/>
    <p:sldId id="333" r:id="rId22"/>
    <p:sldId id="311" r:id="rId23"/>
    <p:sldId id="334" r:id="rId24"/>
    <p:sldId id="335" r:id="rId25"/>
    <p:sldId id="336" r:id="rId26"/>
    <p:sldId id="340" r:id="rId27"/>
    <p:sldId id="337" r:id="rId28"/>
    <p:sldId id="338" r:id="rId29"/>
    <p:sldId id="339" r:id="rId30"/>
    <p:sldId id="27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6"/>
    <p:restoredTop sz="93502"/>
  </p:normalViewPr>
  <p:slideViewPr>
    <p:cSldViewPr snapToGrid="0">
      <p:cViewPr varScale="1">
        <p:scale>
          <a:sx n="104" d="100"/>
          <a:sy n="104" d="100"/>
        </p:scale>
        <p:origin x="-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F-C64D-A2BD-7D6F4B4379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CF-C64D-A2BD-7D6F4B4379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CF-C64D-A2BD-7D6F4B4379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CF-C64D-A2BD-7D6F4B4379B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CF-C64D-A2BD-7D6F4B437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1">
                <c:v>Male</c:v>
              </c:pt>
              <c:pt idx="2">
                <c:v>Female</c:v>
              </c:pt>
            </c:strLit>
          </c:cat>
          <c:val>
            <c:numLit>
              <c:formatCode>General</c:formatCode>
              <c:ptCount val="3"/>
              <c:pt idx="0">
                <c:v>0</c:v>
              </c:pt>
              <c:pt idx="1">
                <c:v>110</c:v>
              </c:pt>
              <c:pt idx="2">
                <c:v>35</c:v>
              </c:pt>
            </c:numLit>
          </c:val>
          <c:extLst>
            <c:ext xmlns:c16="http://schemas.microsoft.com/office/drawing/2014/chart" uri="{C3380CC4-5D6E-409C-BE32-E72D297353CC}">
              <c16:uniqueId val="{00000008-4BCF-C64D-A2BD-7D6F4B4379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have a bone or joint problem that could be made worse by a change in your physical activity?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 your doctor currently prescribing drugs for your blood pressure or heart condition?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7-8047-A43C-376C384786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87-8047-A43C-376C384786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87-8047-A43C-376C384786EE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87-8047-A43C-376C384786EE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87-8047-A43C-376C384786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B87-8047-A43C-376C384786E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87-8047-A43C-376C38478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6"/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8</c:v>
              </c:pt>
              <c:pt idx="2">
                <c:v>6</c:v>
              </c:pt>
              <c:pt idx="3">
                <c:v>62</c:v>
              </c:pt>
              <c:pt idx="4">
                <c:v>63</c:v>
              </c:pt>
              <c:pt idx="5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8-0B87-8047-A43C-376C384786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6786951395150527"/>
          <c:y val="0.25641157512171708"/>
          <c:w val="6.8234468520883398E-2"/>
          <c:h val="0.42413930500229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RangeYearsAbuse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3-7245-BA3E-C3F701560E22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3-7245-BA3E-C3F701560E22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3-7245-BA3E-C3F701560E22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3-7245-BA3E-C3F701560E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3-7245-BA3E-C3F701560E2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3-7245-BA3E-C3F701560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1">
                <c:v>.00</c:v>
              </c:pt>
              <c:pt idx="2">
                <c:v>1.00</c:v>
              </c:pt>
              <c:pt idx="3">
                <c:v>2.00</c:v>
              </c:pt>
              <c:pt idx="4">
                <c:v>3.00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3</c:v>
              </c:pt>
              <c:pt idx="2">
                <c:v>16</c:v>
              </c:pt>
              <c:pt idx="3">
                <c:v>17</c:v>
              </c:pt>
              <c:pt idx="4">
                <c:v>108</c:v>
              </c:pt>
            </c:numLit>
          </c:val>
          <c:extLst>
            <c:ext xmlns:c16="http://schemas.microsoft.com/office/drawing/2014/chart" uri="{C3380CC4-5D6E-409C-BE32-E72D297353CC}">
              <c16:uniqueId val="{00000008-9C03-7245-BA3E-C3F701560E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670922149558403"/>
          <c:y val="0.31388470629457327"/>
          <c:w val="0.10049448587761588"/>
          <c:h val="0.28653760262906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Months_Treat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66-264C-8D31-8B549C3ED4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66-264C-8D31-8B549C3ED4BD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66-264C-8D31-8B549C3ED4BD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66-264C-8D31-8B549C3ED4BD}"/>
              </c:ext>
            </c:extLst>
          </c:dPt>
          <c:dPt>
            <c:idx val="4"/>
            <c:bubble3D val="0"/>
            <c:explosion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F66-264C-8D31-8B549C3ED4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66-264C-8D31-8B549C3ED4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66-264C-8D31-8B549C3ED4BD}"/>
                </c:ext>
              </c:extLst>
            </c:dLbl>
            <c:dLbl>
              <c:idx val="1"/>
              <c:layout>
                <c:manualLayout>
                  <c:x val="-9.1029286991048761E-3"/>
                  <c:y val="0.1048696844593937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66-264C-8D31-8B549C3ED4BD}"/>
                </c:ext>
              </c:extLst>
            </c:dLbl>
            <c:dLbl>
              <c:idx val="3"/>
              <c:layout>
                <c:manualLayout>
                  <c:x val="9.331916716691202E-2"/>
                  <c:y val="-4.2310425650675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66-264C-8D31-8B549C3ED4BD}"/>
                </c:ext>
              </c:extLst>
            </c:dLbl>
            <c:dLbl>
              <c:idx val="5"/>
              <c:layout>
                <c:manualLayout>
                  <c:x val="2.3952670639565105E-2"/>
                  <c:y val="0.104155814071249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66-264C-8D31-8B549C3ED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6"/>
              <c:pt idx="1">
                <c:v>1</c:v>
              </c:pt>
              <c:pt idx="2">
                <c:v>4.00</c:v>
              </c:pt>
              <c:pt idx="3">
                <c:v>12.00</c:v>
              </c:pt>
              <c:pt idx="4">
                <c:v>24.00</c:v>
              </c:pt>
              <c:pt idx="5">
                <c:v>36.00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3</c:v>
              </c:pt>
              <c:pt idx="2">
                <c:v>71</c:v>
              </c:pt>
              <c:pt idx="3">
                <c:v>52</c:v>
              </c:pt>
              <c:pt idx="4">
                <c:v>12</c:v>
              </c:pt>
              <c:pt idx="5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8-6F66-264C-8D31-8B549C3ED4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Service_Setting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7772922156498964"/>
          <c:y val="0.19780110819480898"/>
          <c:w val="0.59090994052009316"/>
          <c:h val="0.67116068340757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DC-A245-82FF-DAEB09E404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DC-A245-82FF-DAEB09E404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DC-A245-82FF-DAEB09E404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DC-A245-82FF-DAEB09E404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DC-A245-82FF-DAEB09E404C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DC-A245-82FF-DAEB09E404CB}"/>
                </c:ext>
              </c:extLst>
            </c:dLbl>
            <c:dLbl>
              <c:idx val="4"/>
              <c:layout>
                <c:manualLayout>
                  <c:x val="2.359339457567794E-2"/>
                  <c:y val="0.224371901428988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DC-A245-82FF-DAEB09E40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1">
                <c:v>Oupatient</c:v>
              </c:pt>
              <c:pt idx="2">
                <c:v>Residential</c:v>
              </c:pt>
              <c:pt idx="3">
                <c:v>Other</c:v>
              </c:pt>
              <c:pt idx="4">
                <c:v>99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39</c:v>
              </c:pt>
              <c:pt idx="2">
                <c:v>97</c:v>
              </c:pt>
              <c:pt idx="3">
                <c:v>8</c:v>
              </c:pt>
              <c:pt idx="4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FADC-A245-82FF-DAEB09E404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Therapy_Approach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BF-E846-8FA9-1130864490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BF-E846-8FA9-1130864490F9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BF-E846-8FA9-1130864490F9}"/>
              </c:ext>
            </c:extLst>
          </c:dPt>
          <c:dPt>
            <c:idx val="3"/>
            <c:bubble3D val="0"/>
            <c:explosion val="2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BF-E846-8FA9-1130864490F9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7BF-E846-8FA9-1130864490F9}"/>
              </c:ext>
            </c:extLst>
          </c:dPt>
          <c:dPt>
            <c:idx val="5"/>
            <c:bubble3D val="0"/>
            <c:explosion val="29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BF-E846-8FA9-1130864490F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BF-E846-8FA9-1130864490F9}"/>
                </c:ext>
              </c:extLst>
            </c:dLbl>
            <c:dLbl>
              <c:idx val="3"/>
              <c:layout>
                <c:manualLayout>
                  <c:x val="1.2327436804819937E-2"/>
                  <c:y val="7.5741959887114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80467464859758"/>
                      <c:h val="5.0936737038285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BF-E846-8FA9-113086449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6"/>
              <c:pt idx="1">
                <c:v>No Substitution</c:v>
              </c:pt>
              <c:pt idx="2">
                <c:v>Substitution</c:v>
              </c:pt>
              <c:pt idx="3">
                <c:v>12 Step</c:v>
              </c:pt>
              <c:pt idx="4">
                <c:v>Other</c:v>
              </c:pt>
              <c:pt idx="5">
                <c:v>99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132</c:v>
              </c:pt>
              <c:pt idx="2">
                <c:v>10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37BF-E846-8FA9-1130864490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Country</a:t>
            </a:r>
          </a:p>
        </c:rich>
      </c:tx>
      <c:layout>
        <c:manualLayout>
          <c:xMode val="edge"/>
          <c:yMode val="edge"/>
          <c:x val="0.34754601109793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D-5C47-87CB-0BE93C3424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D-5C47-87CB-0BE93C342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D-5C47-87CB-0BE93C342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AD-5C47-87CB-0BE93C3424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AD-5C47-87CB-0BE93C3424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AD-5C47-87CB-0BE93C34245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AD-5C47-87CB-0BE93C342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6"/>
              <c:pt idx="1">
                <c:v>Greece</c:v>
              </c:pt>
              <c:pt idx="2">
                <c:v>Ireland</c:v>
              </c:pt>
              <c:pt idx="3">
                <c:v>Italy</c:v>
              </c:pt>
              <c:pt idx="4">
                <c:v>Norway</c:v>
              </c:pt>
              <c:pt idx="5">
                <c:v>Spain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46.206896551724142</c:v>
              </c:pt>
              <c:pt idx="2">
                <c:v>5.5172413793103452</c:v>
              </c:pt>
              <c:pt idx="3">
                <c:v>6.8965517241379306</c:v>
              </c:pt>
              <c:pt idx="4">
                <c:v>2.758620689655173</c:v>
              </c:pt>
              <c:pt idx="5">
                <c:v>38.620689655172413</c:v>
              </c:pt>
            </c:numLit>
          </c:val>
          <c:extLst>
            <c:ext xmlns:c16="http://schemas.microsoft.com/office/drawing/2014/chart" uri="{C3380CC4-5D6E-409C-BE32-E72D297353CC}">
              <c16:uniqueId val="{0000000C-94AD-5C47-87CB-0BE93C3424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Implementation_Type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1C-E14A-A464-786BA446C9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1C-E14A-A464-786BA446C9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1C-E14A-A464-786BA446C9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1C-E14A-A464-786BA446C9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1C-E14A-A464-786BA446C966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1C-E14A-A464-786BA446C966}"/>
              </c:ext>
            </c:extLst>
          </c:dPt>
          <c:dPt>
            <c:idx val="6"/>
            <c:bubble3D val="0"/>
            <c:explosion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1C-E14A-A464-786BA446C9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1C-E14A-A464-786BA446C9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1C-E14A-A464-786BA446C96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F1C-E14A-A464-786BA446C96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F1C-E14A-A464-786BA446C96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C-E14A-A464-786BA446C9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F1C-E14A-A464-786BA446C9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F1C-E14A-A464-786BA446C9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EF1C-E14A-A464-786BA446C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1"/>
              <c:pt idx="1">
                <c:v>Basket</c:v>
              </c:pt>
              <c:pt idx="2">
                <c:v>CIRCUIT</c:v>
              </c:pt>
              <c:pt idx="3">
                <c:v>Climbing</c:v>
              </c:pt>
              <c:pt idx="4">
                <c:v>competit</c:v>
              </c:pt>
              <c:pt idx="5">
                <c:v>Football</c:v>
              </c:pt>
              <c:pt idx="6">
                <c:v>Gym</c:v>
              </c:pt>
              <c:pt idx="7">
                <c:v>multi-ex</c:v>
              </c:pt>
              <c:pt idx="8">
                <c:v>Running</c:v>
              </c:pt>
              <c:pt idx="9">
                <c:v>Skying/M</c:v>
              </c:pt>
              <c:pt idx="10">
                <c:v>Walking</c:v>
              </c:pt>
            </c:strLit>
          </c:cat>
          <c:val>
            <c:numLit>
              <c:formatCode>General</c:formatCode>
              <c:ptCount val="11"/>
              <c:pt idx="0">
                <c:v>0</c:v>
              </c:pt>
              <c:pt idx="1">
                <c:v>3.4482758620689649</c:v>
              </c:pt>
              <c:pt idx="2">
                <c:v>5.5172413793103452</c:v>
              </c:pt>
              <c:pt idx="3">
                <c:v>1.3793103448275861</c:v>
              </c:pt>
              <c:pt idx="4">
                <c:v>38.620689655172413</c:v>
              </c:pt>
              <c:pt idx="5">
                <c:v>6.8965517241379306</c:v>
              </c:pt>
              <c:pt idx="6">
                <c:v>4.1379310344827589</c:v>
              </c:pt>
              <c:pt idx="7">
                <c:v>14.48275862068966</c:v>
              </c:pt>
              <c:pt idx="8">
                <c:v>17.931034482758619</c:v>
              </c:pt>
              <c:pt idx="9">
                <c:v>0.68965517241379315</c:v>
              </c:pt>
              <c:pt idx="10">
                <c:v>6.8965517241379306</c:v>
              </c:pt>
            </c:numLit>
          </c:val>
          <c:extLst>
            <c:ext xmlns:c16="http://schemas.microsoft.com/office/drawing/2014/chart" uri="{C3380CC4-5D6E-409C-BE32-E72D297353CC}">
              <c16:uniqueId val="{00000016-EF1C-E14A-A464-786BA446C9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72D70-DE93-C343-AA6A-BCAD92CB1053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6E64B9B-5011-BB46-A3BA-AEB1F5F7D310}">
      <dgm:prSet/>
      <dgm:spPr/>
      <dgm:t>
        <a:bodyPr/>
        <a:lstStyle/>
        <a:p>
          <a:r>
            <a:rPr lang="it-IT" dirty="0"/>
            <a:t>1-  </a:t>
          </a:r>
          <a:r>
            <a:rPr lang="it-IT" dirty="0" err="1"/>
            <a:t>Demographics</a:t>
          </a:r>
          <a:endParaRPr lang="it-IT" dirty="0"/>
        </a:p>
      </dgm:t>
    </dgm:pt>
    <dgm:pt modelId="{01E0A1C4-8CD7-874D-8D04-F6336FE21322}" type="parTrans" cxnId="{0708CAC6-884B-4948-99C6-205F41CE688F}">
      <dgm:prSet/>
      <dgm:spPr/>
      <dgm:t>
        <a:bodyPr/>
        <a:lstStyle/>
        <a:p>
          <a:endParaRPr lang="it-IT"/>
        </a:p>
      </dgm:t>
    </dgm:pt>
    <dgm:pt modelId="{67961A31-F565-7F49-BA5C-0C66D4031340}" type="sibTrans" cxnId="{0708CAC6-884B-4948-99C6-205F41CE688F}">
      <dgm:prSet/>
      <dgm:spPr/>
      <dgm:t>
        <a:bodyPr/>
        <a:lstStyle/>
        <a:p>
          <a:endParaRPr lang="it-IT"/>
        </a:p>
      </dgm:t>
    </dgm:pt>
    <dgm:pt modelId="{3B519F1B-ED15-0D4B-8014-2F23A42084E3}">
      <dgm:prSet/>
      <dgm:spPr/>
      <dgm:t>
        <a:bodyPr/>
        <a:lstStyle/>
        <a:p>
          <a:r>
            <a:rPr lang="it-IT" dirty="0"/>
            <a:t>3- </a:t>
          </a:r>
          <a:r>
            <a:rPr lang="it-IT" dirty="0" err="1"/>
            <a:t>Pre-evaluation</a:t>
          </a:r>
          <a:r>
            <a:rPr lang="it-IT" dirty="0"/>
            <a:t> test COM –B model</a:t>
          </a:r>
        </a:p>
      </dgm:t>
    </dgm:pt>
    <dgm:pt modelId="{49B88DDC-2B25-864F-A53D-2C07A4B40A66}" type="parTrans" cxnId="{FFBCCB13-A7C5-3444-A176-C00245A034DF}">
      <dgm:prSet/>
      <dgm:spPr/>
      <dgm:t>
        <a:bodyPr/>
        <a:lstStyle/>
        <a:p>
          <a:endParaRPr lang="it-IT"/>
        </a:p>
      </dgm:t>
    </dgm:pt>
    <dgm:pt modelId="{63C3E300-7252-D546-B84B-09E7D4DCC944}" type="sibTrans" cxnId="{FFBCCB13-A7C5-3444-A176-C00245A034DF}">
      <dgm:prSet/>
      <dgm:spPr/>
      <dgm:t>
        <a:bodyPr/>
        <a:lstStyle/>
        <a:p>
          <a:endParaRPr lang="it-IT"/>
        </a:p>
      </dgm:t>
    </dgm:pt>
    <dgm:pt modelId="{B5F3F7AD-FF3D-4F4D-A121-A0DD1A54397F}">
      <dgm:prSet/>
      <dgm:spPr/>
      <dgm:t>
        <a:bodyPr/>
        <a:lstStyle/>
        <a:p>
          <a:r>
            <a:rPr lang="it-IT" dirty="0"/>
            <a:t>4- Post-</a:t>
          </a:r>
          <a:r>
            <a:rPr lang="it-IT" dirty="0" err="1"/>
            <a:t>evaluation</a:t>
          </a:r>
          <a:r>
            <a:rPr lang="it-IT" dirty="0"/>
            <a:t>  test COM-B model </a:t>
          </a:r>
        </a:p>
      </dgm:t>
    </dgm:pt>
    <dgm:pt modelId="{37CA3A1B-DC2F-624F-8705-C2A6B724BB79}" type="parTrans" cxnId="{4F5429B6-DA89-794C-A984-3A5D6591A0C4}">
      <dgm:prSet/>
      <dgm:spPr/>
      <dgm:t>
        <a:bodyPr/>
        <a:lstStyle/>
        <a:p>
          <a:endParaRPr lang="it-IT"/>
        </a:p>
      </dgm:t>
    </dgm:pt>
    <dgm:pt modelId="{13BEF669-DEBD-F248-8E78-CA5CAAA97783}" type="sibTrans" cxnId="{4F5429B6-DA89-794C-A984-3A5D6591A0C4}">
      <dgm:prSet/>
      <dgm:spPr/>
      <dgm:t>
        <a:bodyPr/>
        <a:lstStyle/>
        <a:p>
          <a:endParaRPr lang="it-IT"/>
        </a:p>
      </dgm:t>
    </dgm:pt>
    <dgm:pt modelId="{632F6E75-CBAC-DE47-B253-BBA6D134941C}">
      <dgm:prSet/>
      <dgm:spPr/>
      <dgm:t>
        <a:bodyPr/>
        <a:lstStyle/>
        <a:p>
          <a:r>
            <a:rPr lang="it-IT" dirty="0"/>
            <a:t>5- One-</a:t>
          </a:r>
          <a:r>
            <a:rPr lang="it-IT" dirty="0" err="1"/>
            <a:t>month</a:t>
          </a:r>
          <a:r>
            <a:rPr lang="it-IT" dirty="0"/>
            <a:t> follow up </a:t>
          </a:r>
          <a:r>
            <a:rPr lang="it-IT" dirty="0" err="1"/>
            <a:t>assessment</a:t>
          </a:r>
          <a:endParaRPr lang="it-IT" dirty="0"/>
        </a:p>
      </dgm:t>
    </dgm:pt>
    <dgm:pt modelId="{75A17F87-1E1F-8C4F-8AEC-3CBB70A20F15}" type="parTrans" cxnId="{4603A9ED-CF69-5C47-9B70-9D6A49D2AD8D}">
      <dgm:prSet/>
      <dgm:spPr/>
      <dgm:t>
        <a:bodyPr/>
        <a:lstStyle/>
        <a:p>
          <a:endParaRPr lang="it-IT"/>
        </a:p>
      </dgm:t>
    </dgm:pt>
    <dgm:pt modelId="{48F86F82-8074-334E-80AF-20702D3C926D}" type="sibTrans" cxnId="{4603A9ED-CF69-5C47-9B70-9D6A49D2AD8D}">
      <dgm:prSet/>
      <dgm:spPr/>
      <dgm:t>
        <a:bodyPr/>
        <a:lstStyle/>
        <a:p>
          <a:endParaRPr lang="it-IT"/>
        </a:p>
      </dgm:t>
    </dgm:pt>
    <dgm:pt modelId="{5E4EEB2D-4E5F-454D-8A75-5FD994CE3663}">
      <dgm:prSet/>
      <dgm:spPr/>
      <dgm:t>
        <a:bodyPr/>
        <a:lstStyle/>
        <a:p>
          <a:r>
            <a:rPr lang="it-IT" dirty="0"/>
            <a:t>2- </a:t>
          </a:r>
          <a:r>
            <a:rPr lang="it-IT" dirty="0" err="1"/>
            <a:t>Physical</a:t>
          </a:r>
          <a:r>
            <a:rPr lang="it-IT" dirty="0"/>
            <a:t> Activity Readiness </a:t>
          </a:r>
          <a:r>
            <a:rPr lang="it-IT" dirty="0" err="1"/>
            <a:t>questionnaire</a:t>
          </a:r>
          <a:endParaRPr lang="it-IT" dirty="0"/>
        </a:p>
      </dgm:t>
    </dgm:pt>
    <dgm:pt modelId="{D513C248-987B-104C-B2B2-4A618992945C}" type="sibTrans" cxnId="{6DB22860-1EF8-4F41-8F94-EC6C6FF8D8B1}">
      <dgm:prSet/>
      <dgm:spPr/>
      <dgm:t>
        <a:bodyPr/>
        <a:lstStyle/>
        <a:p>
          <a:endParaRPr lang="it-IT"/>
        </a:p>
      </dgm:t>
    </dgm:pt>
    <dgm:pt modelId="{7FF03DDB-B79C-1D47-B9ED-CAF9C6BD3CF3}" type="parTrans" cxnId="{6DB22860-1EF8-4F41-8F94-EC6C6FF8D8B1}">
      <dgm:prSet/>
      <dgm:spPr/>
      <dgm:t>
        <a:bodyPr/>
        <a:lstStyle/>
        <a:p>
          <a:endParaRPr lang="it-IT"/>
        </a:p>
      </dgm:t>
    </dgm:pt>
    <dgm:pt modelId="{3DFD8EF8-6055-FA42-A275-6BC96890EF6A}" type="pres">
      <dgm:prSet presAssocID="{90372D70-DE93-C343-AA6A-BCAD92CB1053}" presName="Name0" presStyleCnt="0">
        <dgm:presLayoutVars>
          <dgm:dir/>
          <dgm:resizeHandles val="exact"/>
        </dgm:presLayoutVars>
      </dgm:prSet>
      <dgm:spPr/>
    </dgm:pt>
    <dgm:pt modelId="{23F16B95-4946-034C-A0A1-63F7DEDA3ADA}" type="pres">
      <dgm:prSet presAssocID="{66E64B9B-5011-BB46-A3BA-AEB1F5F7D310}" presName="parTxOnly" presStyleLbl="node1" presStyleIdx="0" presStyleCnt="5">
        <dgm:presLayoutVars>
          <dgm:bulletEnabled val="1"/>
        </dgm:presLayoutVars>
      </dgm:prSet>
      <dgm:spPr/>
    </dgm:pt>
    <dgm:pt modelId="{0C73A2F3-4396-C943-BEAE-95EC0A3BC95E}" type="pres">
      <dgm:prSet presAssocID="{67961A31-F565-7F49-BA5C-0C66D4031340}" presName="parSpace" presStyleCnt="0"/>
      <dgm:spPr/>
    </dgm:pt>
    <dgm:pt modelId="{CC6D9EE0-E7C4-2C4F-A999-57ABBCE2A29B}" type="pres">
      <dgm:prSet presAssocID="{5E4EEB2D-4E5F-454D-8A75-5FD994CE3663}" presName="parTxOnly" presStyleLbl="node1" presStyleIdx="1" presStyleCnt="5">
        <dgm:presLayoutVars>
          <dgm:bulletEnabled val="1"/>
        </dgm:presLayoutVars>
      </dgm:prSet>
      <dgm:spPr/>
    </dgm:pt>
    <dgm:pt modelId="{92DBB3A7-8427-1C40-AD68-3033AC3003CA}" type="pres">
      <dgm:prSet presAssocID="{D513C248-987B-104C-B2B2-4A618992945C}" presName="parSpace" presStyleCnt="0"/>
      <dgm:spPr/>
    </dgm:pt>
    <dgm:pt modelId="{F7DDC23F-1096-3B44-84D2-3FA5C3597DCD}" type="pres">
      <dgm:prSet presAssocID="{3B519F1B-ED15-0D4B-8014-2F23A42084E3}" presName="parTxOnly" presStyleLbl="node1" presStyleIdx="2" presStyleCnt="5">
        <dgm:presLayoutVars>
          <dgm:bulletEnabled val="1"/>
        </dgm:presLayoutVars>
      </dgm:prSet>
      <dgm:spPr/>
    </dgm:pt>
    <dgm:pt modelId="{418B83C3-605A-0E41-91F3-E4F4D8D476CB}" type="pres">
      <dgm:prSet presAssocID="{63C3E300-7252-D546-B84B-09E7D4DCC944}" presName="parSpace" presStyleCnt="0"/>
      <dgm:spPr/>
    </dgm:pt>
    <dgm:pt modelId="{DA643D0F-2602-CD49-AC9E-DBAA8C986D97}" type="pres">
      <dgm:prSet presAssocID="{B5F3F7AD-FF3D-4F4D-A121-A0DD1A54397F}" presName="parTxOnly" presStyleLbl="node1" presStyleIdx="3" presStyleCnt="5">
        <dgm:presLayoutVars>
          <dgm:bulletEnabled val="1"/>
        </dgm:presLayoutVars>
      </dgm:prSet>
      <dgm:spPr/>
    </dgm:pt>
    <dgm:pt modelId="{560DAADD-1502-1C40-AA08-058DAF95C6E4}" type="pres">
      <dgm:prSet presAssocID="{13BEF669-DEBD-F248-8E78-CA5CAAA97783}" presName="parSpace" presStyleCnt="0"/>
      <dgm:spPr/>
    </dgm:pt>
    <dgm:pt modelId="{1162606D-B331-5849-9687-0626080DF672}" type="pres">
      <dgm:prSet presAssocID="{632F6E75-CBAC-DE47-B253-BBA6D134941C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FBCCB13-A7C5-3444-A176-C00245A034DF}" srcId="{90372D70-DE93-C343-AA6A-BCAD92CB1053}" destId="{3B519F1B-ED15-0D4B-8014-2F23A42084E3}" srcOrd="2" destOrd="0" parTransId="{49B88DDC-2B25-864F-A53D-2C07A4B40A66}" sibTransId="{63C3E300-7252-D546-B84B-09E7D4DCC944}"/>
    <dgm:cxn modelId="{6DB22860-1EF8-4F41-8F94-EC6C6FF8D8B1}" srcId="{90372D70-DE93-C343-AA6A-BCAD92CB1053}" destId="{5E4EEB2D-4E5F-454D-8A75-5FD994CE3663}" srcOrd="1" destOrd="0" parTransId="{7FF03DDB-B79C-1D47-B9ED-CAF9C6BD3CF3}" sibTransId="{D513C248-987B-104C-B2B2-4A618992945C}"/>
    <dgm:cxn modelId="{D62CD36B-AB08-6244-A684-D716FBCCF031}" type="presOf" srcId="{66E64B9B-5011-BB46-A3BA-AEB1F5F7D310}" destId="{23F16B95-4946-034C-A0A1-63F7DEDA3ADA}" srcOrd="0" destOrd="0" presId="urn:microsoft.com/office/officeart/2005/8/layout/hChevron3"/>
    <dgm:cxn modelId="{0A13176D-550D-7947-BBA3-F5869AD68345}" type="presOf" srcId="{90372D70-DE93-C343-AA6A-BCAD92CB1053}" destId="{3DFD8EF8-6055-FA42-A275-6BC96890EF6A}" srcOrd="0" destOrd="0" presId="urn:microsoft.com/office/officeart/2005/8/layout/hChevron3"/>
    <dgm:cxn modelId="{5CD94997-253E-C645-9477-C327F01889AB}" type="presOf" srcId="{5E4EEB2D-4E5F-454D-8A75-5FD994CE3663}" destId="{CC6D9EE0-E7C4-2C4F-A999-57ABBCE2A29B}" srcOrd="0" destOrd="0" presId="urn:microsoft.com/office/officeart/2005/8/layout/hChevron3"/>
    <dgm:cxn modelId="{4F5429B6-DA89-794C-A984-3A5D6591A0C4}" srcId="{90372D70-DE93-C343-AA6A-BCAD92CB1053}" destId="{B5F3F7AD-FF3D-4F4D-A121-A0DD1A54397F}" srcOrd="3" destOrd="0" parTransId="{37CA3A1B-DC2F-624F-8705-C2A6B724BB79}" sibTransId="{13BEF669-DEBD-F248-8E78-CA5CAAA97783}"/>
    <dgm:cxn modelId="{0708CAC6-884B-4948-99C6-205F41CE688F}" srcId="{90372D70-DE93-C343-AA6A-BCAD92CB1053}" destId="{66E64B9B-5011-BB46-A3BA-AEB1F5F7D310}" srcOrd="0" destOrd="0" parTransId="{01E0A1C4-8CD7-874D-8D04-F6336FE21322}" sibTransId="{67961A31-F565-7F49-BA5C-0C66D4031340}"/>
    <dgm:cxn modelId="{C05416D1-8A3B-3C4D-9F1A-E204483C9739}" type="presOf" srcId="{632F6E75-CBAC-DE47-B253-BBA6D134941C}" destId="{1162606D-B331-5849-9687-0626080DF672}" srcOrd="0" destOrd="0" presId="urn:microsoft.com/office/officeart/2005/8/layout/hChevron3"/>
    <dgm:cxn modelId="{A688F7DF-FC48-A44F-AC34-B8E19B92F960}" type="presOf" srcId="{3B519F1B-ED15-0D4B-8014-2F23A42084E3}" destId="{F7DDC23F-1096-3B44-84D2-3FA5C3597DCD}" srcOrd="0" destOrd="0" presId="urn:microsoft.com/office/officeart/2005/8/layout/hChevron3"/>
    <dgm:cxn modelId="{4603A9ED-CF69-5C47-9B70-9D6A49D2AD8D}" srcId="{90372D70-DE93-C343-AA6A-BCAD92CB1053}" destId="{632F6E75-CBAC-DE47-B253-BBA6D134941C}" srcOrd="4" destOrd="0" parTransId="{75A17F87-1E1F-8C4F-8AEC-3CBB70A20F15}" sibTransId="{48F86F82-8074-334E-80AF-20702D3C926D}"/>
    <dgm:cxn modelId="{0D9317F4-1AD4-D34B-9C4A-824EA64B599C}" type="presOf" srcId="{B5F3F7AD-FF3D-4F4D-A121-A0DD1A54397F}" destId="{DA643D0F-2602-CD49-AC9E-DBAA8C986D97}" srcOrd="0" destOrd="0" presId="urn:microsoft.com/office/officeart/2005/8/layout/hChevron3"/>
    <dgm:cxn modelId="{D867FEAE-DBCA-034C-B756-B68ED0905791}" type="presParOf" srcId="{3DFD8EF8-6055-FA42-A275-6BC96890EF6A}" destId="{23F16B95-4946-034C-A0A1-63F7DEDA3ADA}" srcOrd="0" destOrd="0" presId="urn:microsoft.com/office/officeart/2005/8/layout/hChevron3"/>
    <dgm:cxn modelId="{B1A9B60E-382D-1A48-847D-D211DB666E01}" type="presParOf" srcId="{3DFD8EF8-6055-FA42-A275-6BC96890EF6A}" destId="{0C73A2F3-4396-C943-BEAE-95EC0A3BC95E}" srcOrd="1" destOrd="0" presId="urn:microsoft.com/office/officeart/2005/8/layout/hChevron3"/>
    <dgm:cxn modelId="{1F568C59-4B9E-D647-A2B7-677E9E9CF88F}" type="presParOf" srcId="{3DFD8EF8-6055-FA42-A275-6BC96890EF6A}" destId="{CC6D9EE0-E7C4-2C4F-A999-57ABBCE2A29B}" srcOrd="2" destOrd="0" presId="urn:microsoft.com/office/officeart/2005/8/layout/hChevron3"/>
    <dgm:cxn modelId="{2F105AB3-576B-6D4C-A743-B0ED17BF1593}" type="presParOf" srcId="{3DFD8EF8-6055-FA42-A275-6BC96890EF6A}" destId="{92DBB3A7-8427-1C40-AD68-3033AC3003CA}" srcOrd="3" destOrd="0" presId="urn:microsoft.com/office/officeart/2005/8/layout/hChevron3"/>
    <dgm:cxn modelId="{7DD6C08D-B362-8247-B1FF-BFE791B6DF65}" type="presParOf" srcId="{3DFD8EF8-6055-FA42-A275-6BC96890EF6A}" destId="{F7DDC23F-1096-3B44-84D2-3FA5C3597DCD}" srcOrd="4" destOrd="0" presId="urn:microsoft.com/office/officeart/2005/8/layout/hChevron3"/>
    <dgm:cxn modelId="{FAF9F0BE-D17B-9C4F-9242-AB45F851F4EE}" type="presParOf" srcId="{3DFD8EF8-6055-FA42-A275-6BC96890EF6A}" destId="{418B83C3-605A-0E41-91F3-E4F4D8D476CB}" srcOrd="5" destOrd="0" presId="urn:microsoft.com/office/officeart/2005/8/layout/hChevron3"/>
    <dgm:cxn modelId="{F6F6FCF7-62B3-BD4D-8A10-4E906895C386}" type="presParOf" srcId="{3DFD8EF8-6055-FA42-A275-6BC96890EF6A}" destId="{DA643D0F-2602-CD49-AC9E-DBAA8C986D97}" srcOrd="6" destOrd="0" presId="urn:microsoft.com/office/officeart/2005/8/layout/hChevron3"/>
    <dgm:cxn modelId="{EBF143AE-8F50-9D43-8DED-44351BE36D00}" type="presParOf" srcId="{3DFD8EF8-6055-FA42-A275-6BC96890EF6A}" destId="{560DAADD-1502-1C40-AA08-058DAF95C6E4}" srcOrd="7" destOrd="0" presId="urn:microsoft.com/office/officeart/2005/8/layout/hChevron3"/>
    <dgm:cxn modelId="{5278B233-3A04-FD44-A619-6BD341260B33}" type="presParOf" srcId="{3DFD8EF8-6055-FA42-A275-6BC96890EF6A}" destId="{1162606D-B331-5849-9687-0626080DF67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16B95-4946-034C-A0A1-63F7DEDA3ADA}">
      <dsp:nvSpPr>
        <dsp:cNvPr id="0" name=""/>
        <dsp:cNvSpPr/>
      </dsp:nvSpPr>
      <dsp:spPr>
        <a:xfrm>
          <a:off x="1222" y="262057"/>
          <a:ext cx="2383034" cy="9532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1-  </a:t>
          </a:r>
          <a:r>
            <a:rPr lang="it-IT" sz="1500" kern="1200" dirty="0" err="1"/>
            <a:t>Demographics</a:t>
          </a:r>
          <a:endParaRPr lang="it-IT" sz="1500" kern="1200" dirty="0"/>
        </a:p>
      </dsp:txBody>
      <dsp:txXfrm>
        <a:off x="1222" y="262057"/>
        <a:ext cx="2144731" cy="953213"/>
      </dsp:txXfrm>
    </dsp:sp>
    <dsp:sp modelId="{CC6D9EE0-E7C4-2C4F-A999-57ABBCE2A29B}">
      <dsp:nvSpPr>
        <dsp:cNvPr id="0" name=""/>
        <dsp:cNvSpPr/>
      </dsp:nvSpPr>
      <dsp:spPr>
        <a:xfrm>
          <a:off x="1907649" y="262057"/>
          <a:ext cx="2383034" cy="9532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2- </a:t>
          </a:r>
          <a:r>
            <a:rPr lang="it-IT" sz="1500" kern="1200" dirty="0" err="1"/>
            <a:t>Physical</a:t>
          </a:r>
          <a:r>
            <a:rPr lang="it-IT" sz="1500" kern="1200" dirty="0"/>
            <a:t> Activity Readiness </a:t>
          </a:r>
          <a:r>
            <a:rPr lang="it-IT" sz="1500" kern="1200" dirty="0" err="1"/>
            <a:t>questionnaire</a:t>
          </a:r>
          <a:endParaRPr lang="it-IT" sz="1500" kern="1200" dirty="0"/>
        </a:p>
      </dsp:txBody>
      <dsp:txXfrm>
        <a:off x="2384256" y="262057"/>
        <a:ext cx="1429821" cy="953213"/>
      </dsp:txXfrm>
    </dsp:sp>
    <dsp:sp modelId="{F7DDC23F-1096-3B44-84D2-3FA5C3597DCD}">
      <dsp:nvSpPr>
        <dsp:cNvPr id="0" name=""/>
        <dsp:cNvSpPr/>
      </dsp:nvSpPr>
      <dsp:spPr>
        <a:xfrm>
          <a:off x="3814077" y="262057"/>
          <a:ext cx="2383034" cy="9532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3- </a:t>
          </a:r>
          <a:r>
            <a:rPr lang="it-IT" sz="1500" kern="1200" dirty="0" err="1"/>
            <a:t>Pre-evaluation</a:t>
          </a:r>
          <a:r>
            <a:rPr lang="it-IT" sz="1500" kern="1200" dirty="0"/>
            <a:t> test COM –B model</a:t>
          </a:r>
        </a:p>
      </dsp:txBody>
      <dsp:txXfrm>
        <a:off x="4290684" y="262057"/>
        <a:ext cx="1429821" cy="953213"/>
      </dsp:txXfrm>
    </dsp:sp>
    <dsp:sp modelId="{DA643D0F-2602-CD49-AC9E-DBAA8C986D97}">
      <dsp:nvSpPr>
        <dsp:cNvPr id="0" name=""/>
        <dsp:cNvSpPr/>
      </dsp:nvSpPr>
      <dsp:spPr>
        <a:xfrm>
          <a:off x="5720505" y="262057"/>
          <a:ext cx="2383034" cy="9532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4- Post-</a:t>
          </a:r>
          <a:r>
            <a:rPr lang="it-IT" sz="1500" kern="1200" dirty="0" err="1"/>
            <a:t>evaluation</a:t>
          </a:r>
          <a:r>
            <a:rPr lang="it-IT" sz="1500" kern="1200" dirty="0"/>
            <a:t>  test COM-B model </a:t>
          </a:r>
        </a:p>
      </dsp:txBody>
      <dsp:txXfrm>
        <a:off x="6197112" y="262057"/>
        <a:ext cx="1429821" cy="953213"/>
      </dsp:txXfrm>
    </dsp:sp>
    <dsp:sp modelId="{1162606D-B331-5849-9687-0626080DF672}">
      <dsp:nvSpPr>
        <dsp:cNvPr id="0" name=""/>
        <dsp:cNvSpPr/>
      </dsp:nvSpPr>
      <dsp:spPr>
        <a:xfrm>
          <a:off x="7626933" y="262057"/>
          <a:ext cx="2383034" cy="9532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5- One-</a:t>
          </a:r>
          <a:r>
            <a:rPr lang="it-IT" sz="1500" kern="1200" dirty="0" err="1"/>
            <a:t>month</a:t>
          </a:r>
          <a:r>
            <a:rPr lang="it-IT" sz="1500" kern="1200" dirty="0"/>
            <a:t> follow up </a:t>
          </a:r>
          <a:r>
            <a:rPr lang="it-IT" sz="1500" kern="1200" dirty="0" err="1"/>
            <a:t>assessment</a:t>
          </a:r>
          <a:endParaRPr lang="it-IT" sz="1500" kern="1200" dirty="0"/>
        </a:p>
      </dsp:txBody>
      <dsp:txXfrm>
        <a:off x="8103540" y="262057"/>
        <a:ext cx="1429821" cy="95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0.84796</cdr:x>
      <cdr:y>0.27821</cdr:y>
    </cdr:from>
    <cdr:to>
      <cdr:x>0.96264</cdr:x>
      <cdr:y>0.70157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78BA703B-E049-C2A7-A6EF-EDC5BC85380C}"/>
            </a:ext>
          </a:extLst>
        </cdr:cNvPr>
        <cdr:cNvSpPr txBox="1"/>
      </cdr:nvSpPr>
      <cdr:spPr>
        <a:xfrm xmlns:a="http://schemas.openxmlformats.org/drawingml/2006/main">
          <a:off x="3971674" y="903449"/>
          <a:ext cx="537130" cy="137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0.83021</cdr:x>
      <cdr:y>0.25913</cdr:y>
    </cdr:from>
    <cdr:to>
      <cdr:x>0.95718</cdr:x>
      <cdr:y>0.70354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4FE6EB5C-D9B6-119C-F6C3-5027F315CB48}"/>
            </a:ext>
          </a:extLst>
        </cdr:cNvPr>
        <cdr:cNvSpPr txBox="1"/>
      </cdr:nvSpPr>
      <cdr:spPr>
        <a:xfrm xmlns:a="http://schemas.openxmlformats.org/drawingml/2006/main">
          <a:off x="3888547" y="841477"/>
          <a:ext cx="594679" cy="1443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0.83717</cdr:x>
      <cdr:y>0.25566</cdr:y>
    </cdr:from>
    <cdr:to>
      <cdr:x>0.94699</cdr:x>
      <cdr:y>0.32192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55E38E8E-9053-4D60-A2B6-DA65A96E1E27}"/>
            </a:ext>
          </a:extLst>
        </cdr:cNvPr>
        <cdr:cNvSpPr txBox="1"/>
      </cdr:nvSpPr>
      <cdr:spPr>
        <a:xfrm xmlns:a="http://schemas.openxmlformats.org/drawingml/2006/main">
          <a:off x="4103786" y="984282"/>
          <a:ext cx="538316" cy="255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16-18</a:t>
          </a:r>
        </a:p>
        <a:p xmlns:a="http://schemas.openxmlformats.org/drawingml/2006/main">
          <a:endParaRPr lang="it-IT" sz="1100" dirty="0"/>
        </a:p>
        <a:p xmlns:a="http://schemas.openxmlformats.org/drawingml/2006/main">
          <a:endParaRPr lang="it-IT" dirty="0"/>
        </a:p>
      </cdr:txBody>
    </cdr:sp>
  </cdr:relSizeAnchor>
  <cdr:relSizeAnchor xmlns:cdr="http://schemas.openxmlformats.org/drawingml/2006/chartDrawing">
    <cdr:from>
      <cdr:x>0.84469</cdr:x>
      <cdr:y>0.34598</cdr:y>
    </cdr:from>
    <cdr:to>
      <cdr:x>0.95638</cdr:x>
      <cdr:y>0.42127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8460C195-D851-151C-42B1-B242D43755A4}"/>
            </a:ext>
          </a:extLst>
        </cdr:cNvPr>
        <cdr:cNvSpPr txBox="1"/>
      </cdr:nvSpPr>
      <cdr:spPr>
        <a:xfrm xmlns:a="http://schemas.openxmlformats.org/drawingml/2006/main">
          <a:off x="4140657" y="1332006"/>
          <a:ext cx="547508" cy="289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19-25</a:t>
          </a:r>
        </a:p>
      </cdr:txBody>
    </cdr:sp>
  </cdr:relSizeAnchor>
  <cdr:relSizeAnchor xmlns:cdr="http://schemas.openxmlformats.org/drawingml/2006/chartDrawing">
    <cdr:from>
      <cdr:x>0.84469</cdr:x>
      <cdr:y>0.43087</cdr:y>
    </cdr:from>
    <cdr:to>
      <cdr:x>0.96654</cdr:x>
      <cdr:y>0.49922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id="{4CFB3DFC-B1E9-AFCD-65D5-B4E9075E664D}"/>
            </a:ext>
          </a:extLst>
        </cdr:cNvPr>
        <cdr:cNvSpPr txBox="1"/>
      </cdr:nvSpPr>
      <cdr:spPr>
        <a:xfrm xmlns:a="http://schemas.openxmlformats.org/drawingml/2006/main">
          <a:off x="4140658" y="1658818"/>
          <a:ext cx="597308" cy="263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26-40</a:t>
          </a:r>
        </a:p>
      </cdr:txBody>
    </cdr:sp>
  </cdr:relSizeAnchor>
  <cdr:relSizeAnchor xmlns:cdr="http://schemas.openxmlformats.org/drawingml/2006/chartDrawing">
    <cdr:from>
      <cdr:x>0.84619</cdr:x>
      <cdr:y>0.50688</cdr:y>
    </cdr:from>
    <cdr:to>
      <cdr:x>0.9515</cdr:x>
      <cdr:y>0.59103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:a16="http://schemas.microsoft.com/office/drawing/2014/main" id="{C0C23B69-D49A-04AC-E57B-8C41174FC6BE}"/>
            </a:ext>
          </a:extLst>
        </cdr:cNvPr>
        <cdr:cNvSpPr txBox="1"/>
      </cdr:nvSpPr>
      <cdr:spPr>
        <a:xfrm xmlns:a="http://schemas.openxmlformats.org/drawingml/2006/main">
          <a:off x="4148030" y="1951440"/>
          <a:ext cx="516193" cy="323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41-60</a:t>
          </a:r>
        </a:p>
      </cdr:txBody>
    </cdr:sp>
  </cdr:relSizeAnchor>
  <cdr:relSizeAnchor xmlns:cdr="http://schemas.openxmlformats.org/drawingml/2006/chartDrawing">
    <cdr:from>
      <cdr:x>0.85071</cdr:x>
      <cdr:y>0.59103</cdr:y>
    </cdr:from>
    <cdr:to>
      <cdr:x>0.94548</cdr:x>
      <cdr:y>0.66394</cdr:y>
    </cdr:to>
    <cdr:sp macro="" textlink="">
      <cdr:nvSpPr>
        <cdr:cNvPr id="8" name="CasellaDiTesto 7">
          <a:extLst xmlns:a="http://schemas.openxmlformats.org/drawingml/2006/main">
            <a:ext uri="{FF2B5EF4-FFF2-40B4-BE49-F238E27FC236}">
              <a16:creationId xmlns:a16="http://schemas.microsoft.com/office/drawing/2014/main" id="{7C8AD2A0-EADB-7CF3-E262-030CC69914E5}"/>
            </a:ext>
          </a:extLst>
        </cdr:cNvPr>
        <cdr:cNvSpPr txBox="1"/>
      </cdr:nvSpPr>
      <cdr:spPr>
        <a:xfrm xmlns:a="http://schemas.openxmlformats.org/drawingml/2006/main">
          <a:off x="4170153" y="2275410"/>
          <a:ext cx="464575" cy="280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60+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0.81464</cdr:x>
      <cdr:y>0.29616</cdr:y>
    </cdr:from>
    <cdr:to>
      <cdr:x>1</cdr:x>
      <cdr:y>0.67427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ACD083-B9A4-6F6C-5268-E0591CEF21A6}"/>
            </a:ext>
          </a:extLst>
        </cdr:cNvPr>
        <cdr:cNvSpPr txBox="1"/>
      </cdr:nvSpPr>
      <cdr:spPr>
        <a:xfrm xmlns:a="http://schemas.openxmlformats.org/drawingml/2006/main">
          <a:off x="3707881" y="809493"/>
          <a:ext cx="843700" cy="10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0.82</cdr:x>
      <cdr:y>0.30064</cdr:y>
    </cdr:from>
    <cdr:to>
      <cdr:x>0.93221</cdr:x>
      <cdr:y>0.3888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1E9DEA53-70AC-38AD-EC04-837E3C94355C}"/>
            </a:ext>
          </a:extLst>
        </cdr:cNvPr>
        <cdr:cNvSpPr txBox="1"/>
      </cdr:nvSpPr>
      <cdr:spPr>
        <a:xfrm xmlns:a="http://schemas.openxmlformats.org/drawingml/2006/main">
          <a:off x="3992086" y="1033043"/>
          <a:ext cx="546265" cy="30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-1</a:t>
          </a:r>
        </a:p>
      </cdr:txBody>
    </cdr:sp>
  </cdr:relSizeAnchor>
  <cdr:relSizeAnchor xmlns:cdr="http://schemas.openxmlformats.org/drawingml/2006/chartDrawing">
    <cdr:from>
      <cdr:x>0.82278</cdr:x>
      <cdr:y>0.40302</cdr:y>
    </cdr:from>
    <cdr:to>
      <cdr:x>0.94902</cdr:x>
      <cdr:y>0.47761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15FF7B7F-628D-43BD-871C-20F6F165186C}"/>
            </a:ext>
          </a:extLst>
        </cdr:cNvPr>
        <cdr:cNvSpPr txBox="1"/>
      </cdr:nvSpPr>
      <cdr:spPr>
        <a:xfrm xmlns:a="http://schemas.openxmlformats.org/drawingml/2006/main">
          <a:off x="3744951" y="1101546"/>
          <a:ext cx="574589" cy="203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0.82007</cdr:x>
      <cdr:y>0.40302</cdr:y>
    </cdr:from>
    <cdr:to>
      <cdr:x>0.92187</cdr:x>
      <cdr:y>0.46054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843C3320-9768-0D3C-43F9-E7E08EC3CBDF}"/>
            </a:ext>
          </a:extLst>
        </cdr:cNvPr>
        <cdr:cNvSpPr txBox="1"/>
      </cdr:nvSpPr>
      <cdr:spPr>
        <a:xfrm xmlns:a="http://schemas.openxmlformats.org/drawingml/2006/main">
          <a:off x="3732594" y="1101546"/>
          <a:ext cx="463379" cy="1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0.82366</cdr:x>
      <cdr:y>0.38394</cdr:y>
    </cdr:from>
    <cdr:to>
      <cdr:x>0.93709</cdr:x>
      <cdr:y>0.45356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id="{F0AB16DE-83AF-1C1C-0D5D-CEBDAA5F4093}"/>
            </a:ext>
          </a:extLst>
        </cdr:cNvPr>
        <cdr:cNvSpPr txBox="1"/>
      </cdr:nvSpPr>
      <cdr:spPr>
        <a:xfrm xmlns:a="http://schemas.openxmlformats.org/drawingml/2006/main">
          <a:off x="4009899" y="1319304"/>
          <a:ext cx="552203" cy="239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2-5</a:t>
          </a:r>
        </a:p>
      </cdr:txBody>
    </cdr:sp>
  </cdr:relSizeAnchor>
  <cdr:relSizeAnchor xmlns:cdr="http://schemas.openxmlformats.org/drawingml/2006/chartDrawing">
    <cdr:from>
      <cdr:x>0.82488</cdr:x>
      <cdr:y>0.45615</cdr:y>
    </cdr:from>
    <cdr:to>
      <cdr:x>0.9505</cdr:x>
      <cdr:y>0.53422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:a16="http://schemas.microsoft.com/office/drawing/2014/main" id="{01DC0F7E-81F3-6E0B-FF9D-D63DADEF6D0E}"/>
            </a:ext>
          </a:extLst>
        </cdr:cNvPr>
        <cdr:cNvSpPr txBox="1"/>
      </cdr:nvSpPr>
      <cdr:spPr>
        <a:xfrm xmlns:a="http://schemas.openxmlformats.org/drawingml/2006/main">
          <a:off x="4015836" y="1567432"/>
          <a:ext cx="611579" cy="268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6-10</a:t>
          </a:r>
        </a:p>
      </cdr:txBody>
    </cdr:sp>
  </cdr:relSizeAnchor>
  <cdr:relSizeAnchor xmlns:cdr="http://schemas.openxmlformats.org/drawingml/2006/chartDrawing">
    <cdr:from>
      <cdr:x>0.82732</cdr:x>
      <cdr:y>0.53422</cdr:y>
    </cdr:from>
    <cdr:to>
      <cdr:x>0.94319</cdr:x>
      <cdr:y>0.62204</cdr:y>
    </cdr:to>
    <cdr:sp macro="" textlink="">
      <cdr:nvSpPr>
        <cdr:cNvPr id="8" name="CasellaDiTesto 7">
          <a:extLst xmlns:a="http://schemas.openxmlformats.org/drawingml/2006/main">
            <a:ext uri="{FF2B5EF4-FFF2-40B4-BE49-F238E27FC236}">
              <a16:creationId xmlns:a16="http://schemas.microsoft.com/office/drawing/2014/main" id="{2B454335-79C3-31EA-0BE5-D3049BBAC87E}"/>
            </a:ext>
          </a:extLst>
        </cdr:cNvPr>
        <cdr:cNvSpPr txBox="1"/>
      </cdr:nvSpPr>
      <cdr:spPr>
        <a:xfrm xmlns:a="http://schemas.openxmlformats.org/drawingml/2006/main">
          <a:off x="4027711" y="1835677"/>
          <a:ext cx="564078" cy="301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11+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32B7-5F40-E147-9DB8-7FE4B4A1DA04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2197-5D4A-8343-B635-20F4816D04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7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42197-5D4A-8343-B635-20F4816D047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D2A25-3B75-4348-BCB7-8705290F2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C90401-1391-B701-9D48-C4C271A0D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2B622-37B8-AF99-E66E-B6D73E47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9E5346-F4B2-75F5-F79D-2B2DE2EF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A0FF55-BB81-3908-F3F5-8446E997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3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9A9A3-818E-D61C-FD00-5348B8BF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AF604C-7B81-032C-FA69-20F96E800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B8A8F-9590-A687-6B09-CB341786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EA6682-2644-FDF3-1E5E-03AD2CBD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2A78D9-FEEC-3072-5A9A-333A1696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30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DC95F4-0BFD-78AD-21E7-8D48C54F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C04B3E-CDC3-0E60-93FC-8ABD80EB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0AF0BA-33E2-5A9C-BA88-0852E17B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89541-6A7D-9381-0543-43064ECE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78D1C-DB93-F59D-4326-52B25C4C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95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0F1504-1AE4-421C-9EFE-D8693488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E83755-16D6-A550-C429-0262B6D9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5CE90-50AF-935C-02E1-7500A060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529F39-0290-627A-B1CF-0EEF76FC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1BA91-9720-2408-E227-9ECD53E0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00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CF254-E214-41F9-D68F-675D5094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5BA180-41FE-42AF-AB31-9087A4CBA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4CC2C0-36C7-B53B-CCFF-45F6344D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0B7B5-2247-C86C-A0C5-853BF7F1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9DDE22-0860-0097-8657-3C1517A9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0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18679-5AA5-1E38-B94F-35571739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7EA904-B328-16C2-7C0A-4FD71AAEB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CE9C7A-0518-774B-9F96-930ADFB8D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01E7B7-2BBA-D377-BBDA-66A22EDE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4F0FB1-D6C4-6F72-A2CB-9FF167CF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5F979D-0508-A548-BE1B-98DEB0F2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1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F4686-487D-E86A-9FB3-A8FD9035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D5B8C9-7732-7FF7-591F-438EB41E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B5D982-C67E-0E9D-39E8-B9BCE2E0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C2A1F6-FA6E-396F-A08F-198A24501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CE6AB1-CFCB-8C45-6836-BF8B4E4C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94ED94-273C-0297-CFF6-9D39BAF3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E58AE6-FBCA-D301-4BD5-A6009005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DB6AFE-0229-A7F5-D6DE-67CCEAAA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DD8B3-4BAC-CA42-FBA3-EDFE78AA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E40C16-4E6B-2B48-4520-5F26DBF8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E56169-7046-6E0A-EFE9-2C79FE70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6C7DED-33DD-C486-3120-963F5408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7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193CD3-9FD1-1E2F-C9F7-D5A9CCCB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F0F390-E11F-CCEF-35AF-B4ED1F15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AA91DE-BE7A-CA44-8BF4-275B21DB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0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37BA3-5B88-422E-EC31-6350E877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D9BCD2-8A1B-B244-4556-BDD81BDB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9370B1-A0A1-9784-69DA-87C6942C8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DB276E-7969-2590-6908-8BA27D74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205E9B-98B5-4170-E8A5-ECA8A4FA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858CF-057F-926C-8B08-8E81A134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72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0A8BB7-7175-1823-734B-857E185B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F4B2E7B-0DB1-160C-2ABE-3A7EB6DF0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A5D8DF-8638-6D4A-3D17-99FA5FCCE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4C4D60-7D9A-CA05-618D-D823938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E39B39-9A48-23B1-2645-095D54A1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852DD1-DAF9-A514-B7DC-713EBE1B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88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FD5631-C73F-5F0A-5F27-2BCC3851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102D37-A754-30A8-B5D0-F02EDFC09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C933A-4E1F-32BD-0277-DF9526B8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B0E6-693B-5045-84B7-F9CE612CF250}" type="datetimeFigureOut">
              <a:rPr lang="it-IT" smtClean="0"/>
              <a:t>17/01/24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D1EE14-0B04-E324-64E9-AC167465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195652-458A-BDE5-FE56-DDC3E1336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3CF1-4936-1C41-8963-4A1C3D943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78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g"/><Relationship Id="rId10" Type="http://schemas.microsoft.com/office/2007/relationships/diagramDrawing" Target="../diagrams/drawing1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781B0A-F6B4-79AA-6304-A234AB581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it-IT" sz="5600" b="1" dirty="0" err="1"/>
              <a:t>Results</a:t>
            </a:r>
            <a:r>
              <a:rPr lang="it-IT" sz="5600" b="1" dirty="0"/>
              <a:t> of the pilot </a:t>
            </a:r>
            <a:r>
              <a:rPr lang="it-IT" sz="5600" b="1" dirty="0" err="1"/>
              <a:t>implementations</a:t>
            </a:r>
            <a:endParaRPr lang="it-IT" sz="5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98345A-F4FB-D4F7-B486-818B9EDC7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 fontScale="92500" lnSpcReduction="10000"/>
          </a:bodyPr>
          <a:lstStyle/>
          <a:p>
            <a:endParaRPr lang="it-IT" sz="2200" b="1" i="1" dirty="0"/>
          </a:p>
          <a:p>
            <a:r>
              <a:rPr lang="it-IT" sz="2200" b="1" i="1" dirty="0"/>
              <a:t>Online webinar – 18 Gennaio 2024</a:t>
            </a:r>
          </a:p>
          <a:p>
            <a:r>
              <a:rPr lang="it-IT" sz="2200" dirty="0"/>
              <a:t>Elisa Pighi</a:t>
            </a:r>
          </a:p>
          <a:p>
            <a:r>
              <a:rPr lang="it-IT" sz="2200" dirty="0"/>
              <a:t>University of Modena and Reggio Emilia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2A4DEAF-296B-A40F-07A8-6F1DB2FE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645" y="5354786"/>
            <a:ext cx="2641600" cy="952500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01003D9B-8670-F2FB-67A3-C8E47996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4" y="199188"/>
            <a:ext cx="2403461" cy="1093710"/>
          </a:xfrm>
          <a:prstGeom prst="rect">
            <a:avLst/>
          </a:prstGeom>
        </p:spPr>
      </p:pic>
      <p:pic>
        <p:nvPicPr>
          <p:cNvPr id="11" name="Immagine 10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54C74B92-9DD2-E55E-E925-04CF07A3B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945" y="227591"/>
            <a:ext cx="3302191" cy="6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42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pretest</a:t>
            </a:r>
            <a:r>
              <a:rPr lang="it-IT" sz="2400" b="1" dirty="0"/>
              <a:t>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5FC69130-2FDC-303F-4363-F3A776FC4A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65" b="61475"/>
          <a:stretch/>
        </p:blipFill>
        <p:spPr>
          <a:xfrm>
            <a:off x="314032" y="1588887"/>
            <a:ext cx="8614948" cy="41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42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pretest</a:t>
            </a:r>
            <a:r>
              <a:rPr lang="it-IT" sz="2400" b="1" dirty="0"/>
              <a:t>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5FC69130-2FDC-303F-4363-F3A776FC4A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582" b="36252"/>
          <a:stretch/>
        </p:blipFill>
        <p:spPr>
          <a:xfrm>
            <a:off x="313200" y="3530280"/>
            <a:ext cx="8614800" cy="2954721"/>
          </a:xfrm>
          <a:prstGeom prst="rect">
            <a:avLst/>
          </a:prstGeom>
        </p:spPr>
      </p:pic>
      <p:pic>
        <p:nvPicPr>
          <p:cNvPr id="6" name="chart">
            <a:extLst>
              <a:ext uri="{FF2B5EF4-FFF2-40B4-BE49-F238E27FC236}">
                <a16:creationId xmlns:a16="http://schemas.microsoft.com/office/drawing/2014/main" id="{45A27152-A9F3-1B2E-0DE5-7BCD5B58A8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65" b="79907"/>
          <a:stretch/>
        </p:blipFill>
        <p:spPr>
          <a:xfrm>
            <a:off x="314032" y="1519437"/>
            <a:ext cx="8614948" cy="19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9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42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pretest</a:t>
            </a:r>
            <a:r>
              <a:rPr lang="it-IT" sz="2400" b="1" dirty="0"/>
              <a:t>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F2DB6C55-F5DC-658D-B2E2-CE10BF4B95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490"/>
          <a:stretch/>
        </p:blipFill>
        <p:spPr>
          <a:xfrm>
            <a:off x="313200" y="1778976"/>
            <a:ext cx="8614800" cy="42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3077126" y="504645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post test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A18CCD28-7B4B-7877-A373-7A5A93985C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09" b="82633"/>
          <a:stretch/>
        </p:blipFill>
        <p:spPr>
          <a:xfrm>
            <a:off x="313200" y="1319705"/>
            <a:ext cx="8614800" cy="1712610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6C072E67-5D14-26DB-93CB-1D3E256A8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712" b="9140"/>
          <a:stretch/>
        </p:blipFill>
        <p:spPr>
          <a:xfrm>
            <a:off x="313200" y="3035449"/>
            <a:ext cx="8614800" cy="36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936479" y="329916"/>
            <a:ext cx="509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 and Post </a:t>
            </a:r>
            <a:r>
              <a:rPr lang="it-IT" sz="2400" b="1" dirty="0" err="1"/>
              <a:t>evaluations</a:t>
            </a:r>
            <a:r>
              <a:rPr lang="it-IT" sz="2400" b="1" dirty="0"/>
              <a:t> </a:t>
            </a:r>
            <a:r>
              <a:rPr lang="it-IT" sz="2400" b="1" dirty="0" err="1"/>
              <a:t>compared</a:t>
            </a:r>
            <a:r>
              <a:rPr lang="it-IT" sz="2400" b="1" dirty="0"/>
              <a:t> - Capability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182FF7-B1E0-9D02-240F-691A1E728EB5}"/>
              </a:ext>
            </a:extLst>
          </p:cNvPr>
          <p:cNvSpPr txBox="1"/>
          <p:nvPr/>
        </p:nvSpPr>
        <p:spPr>
          <a:xfrm>
            <a:off x="3562109" y="2924062"/>
            <a:ext cx="145551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r"/>
            <a:r>
              <a:rPr lang="it-IT" sz="18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4.2864	</a:t>
            </a:r>
          </a:p>
          <a:p>
            <a:endParaRPr lang="it-IT" sz="1800" b="0" i="0" u="none" strike="noStrike" baseline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527784C6-811E-10F5-AA50-7C728F5C3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93941"/>
              </p:ext>
            </p:extLst>
          </p:nvPr>
        </p:nvGraphicFramePr>
        <p:xfrm>
          <a:off x="933194" y="1728042"/>
          <a:ext cx="3835577" cy="363103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17183">
                  <a:extLst>
                    <a:ext uri="{9D8B030D-6E8A-4147-A177-3AD203B41FA5}">
                      <a16:colId xmlns:a16="http://schemas.microsoft.com/office/drawing/2014/main" val="1405929321"/>
                    </a:ext>
                  </a:extLst>
                </a:gridCol>
                <a:gridCol w="1159197">
                  <a:extLst>
                    <a:ext uri="{9D8B030D-6E8A-4147-A177-3AD203B41FA5}">
                      <a16:colId xmlns:a16="http://schemas.microsoft.com/office/drawing/2014/main" val="3209985865"/>
                    </a:ext>
                  </a:extLst>
                </a:gridCol>
                <a:gridCol w="1159197">
                  <a:extLst>
                    <a:ext uri="{9D8B030D-6E8A-4147-A177-3AD203B41FA5}">
                      <a16:colId xmlns:a16="http://schemas.microsoft.com/office/drawing/2014/main" val="3359512819"/>
                    </a:ext>
                  </a:extLst>
                </a:gridCol>
              </a:tblGrid>
              <a:tr h="819726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Report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0014"/>
                  </a:ext>
                </a:extLst>
              </a:tr>
              <a:tr h="70282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cap_pre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cap_post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048355664"/>
                  </a:ext>
                </a:extLst>
              </a:tr>
              <a:tr h="70282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4.0616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4.2864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71331238"/>
                  </a:ext>
                </a:extLst>
              </a:tr>
              <a:tr h="70282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135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82485463"/>
                  </a:ext>
                </a:extLst>
              </a:tr>
              <a:tr h="70282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.56375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.46145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94105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5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 and Post </a:t>
            </a:r>
            <a:r>
              <a:rPr lang="it-IT" sz="2400" b="1" dirty="0" err="1"/>
              <a:t>evaluations</a:t>
            </a:r>
            <a:r>
              <a:rPr lang="it-IT" sz="2400" b="1" dirty="0"/>
              <a:t> </a:t>
            </a:r>
            <a:r>
              <a:rPr lang="it-IT" sz="2400" b="1" dirty="0" err="1"/>
              <a:t>compared</a:t>
            </a:r>
            <a:r>
              <a:rPr lang="it-IT" sz="2400" b="1" dirty="0"/>
              <a:t> - </a:t>
            </a:r>
            <a:r>
              <a:rPr lang="it-IT" sz="2400" b="1" dirty="0" err="1"/>
              <a:t>Opportunity</a:t>
            </a:r>
            <a:endParaRPr lang="it-IT" sz="2400" b="1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BB7F1C5-AB80-9F56-95E8-DEBEB33A4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17791"/>
              </p:ext>
            </p:extLst>
          </p:nvPr>
        </p:nvGraphicFramePr>
        <p:xfrm>
          <a:off x="796921" y="2196616"/>
          <a:ext cx="4168617" cy="32344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34392">
                  <a:extLst>
                    <a:ext uri="{9D8B030D-6E8A-4147-A177-3AD203B41FA5}">
                      <a16:colId xmlns:a16="http://schemas.microsoft.com/office/drawing/2014/main" val="3954646911"/>
                    </a:ext>
                  </a:extLst>
                </a:gridCol>
                <a:gridCol w="1248748">
                  <a:extLst>
                    <a:ext uri="{9D8B030D-6E8A-4147-A177-3AD203B41FA5}">
                      <a16:colId xmlns:a16="http://schemas.microsoft.com/office/drawing/2014/main" val="3049706280"/>
                    </a:ext>
                  </a:extLst>
                </a:gridCol>
                <a:gridCol w="1285477">
                  <a:extLst>
                    <a:ext uri="{9D8B030D-6E8A-4147-A177-3AD203B41FA5}">
                      <a16:colId xmlns:a16="http://schemas.microsoft.com/office/drawing/2014/main" val="1931852577"/>
                    </a:ext>
                  </a:extLst>
                </a:gridCol>
              </a:tblGrid>
              <a:tr h="730198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Report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11367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 err="1">
                          <a:effectLst/>
                        </a:rPr>
                        <a:t>opor_pre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opor_post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335655948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3.8392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4.0547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83530928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135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151922195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.67446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.59273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7138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6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 and Post </a:t>
            </a:r>
            <a:r>
              <a:rPr lang="it-IT" sz="2400" b="1" dirty="0" err="1"/>
              <a:t>evaluations</a:t>
            </a:r>
            <a:r>
              <a:rPr lang="it-IT" sz="2400" b="1" dirty="0"/>
              <a:t> </a:t>
            </a:r>
            <a:r>
              <a:rPr lang="it-IT" sz="2400" b="1" dirty="0" err="1"/>
              <a:t>compared</a:t>
            </a:r>
            <a:r>
              <a:rPr lang="it-IT" sz="2400" b="1" dirty="0"/>
              <a:t> - </a:t>
            </a:r>
            <a:r>
              <a:rPr lang="it-IT" sz="2400" b="1" dirty="0" err="1"/>
              <a:t>Motivation</a:t>
            </a:r>
            <a:endParaRPr lang="it-IT" sz="24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ABF75C9-CBCD-F8FF-1223-9375ED12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2065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3EFC0A0-7F72-8F8B-2E35-E8DB82B8E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1645"/>
              </p:ext>
            </p:extLst>
          </p:nvPr>
        </p:nvGraphicFramePr>
        <p:xfrm>
          <a:off x="1110225" y="2412662"/>
          <a:ext cx="3785865" cy="35251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97519">
                  <a:extLst>
                    <a:ext uri="{9D8B030D-6E8A-4147-A177-3AD203B41FA5}">
                      <a16:colId xmlns:a16="http://schemas.microsoft.com/office/drawing/2014/main" val="2465044668"/>
                    </a:ext>
                  </a:extLst>
                </a:gridCol>
                <a:gridCol w="1144173">
                  <a:extLst>
                    <a:ext uri="{9D8B030D-6E8A-4147-A177-3AD203B41FA5}">
                      <a16:colId xmlns:a16="http://schemas.microsoft.com/office/drawing/2014/main" val="743277338"/>
                    </a:ext>
                  </a:extLst>
                </a:gridCol>
                <a:gridCol w="1144173">
                  <a:extLst>
                    <a:ext uri="{9D8B030D-6E8A-4147-A177-3AD203B41FA5}">
                      <a16:colId xmlns:a16="http://schemas.microsoft.com/office/drawing/2014/main" val="4153635475"/>
                    </a:ext>
                  </a:extLst>
                </a:gridCol>
              </a:tblGrid>
              <a:tr h="795824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Report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02356"/>
                  </a:ext>
                </a:extLst>
              </a:tr>
              <a:tr h="682332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mot_pre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mot_post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182305374"/>
                  </a:ext>
                </a:extLst>
              </a:tr>
              <a:tr h="682332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Mean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4.1158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4.3080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372105576"/>
                  </a:ext>
                </a:extLst>
              </a:tr>
              <a:tr h="682332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135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76495725"/>
                  </a:ext>
                </a:extLst>
              </a:tr>
              <a:tr h="682332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1.11263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.52318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83248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9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10411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 and Post </a:t>
            </a:r>
            <a:r>
              <a:rPr lang="it-IT" sz="2400" b="1" dirty="0" err="1"/>
              <a:t>evaluations</a:t>
            </a:r>
            <a:r>
              <a:rPr lang="it-IT" sz="2400" b="1" dirty="0"/>
              <a:t> </a:t>
            </a:r>
            <a:r>
              <a:rPr lang="it-IT" sz="2400" b="1" dirty="0" err="1"/>
              <a:t>compared</a:t>
            </a:r>
            <a:r>
              <a:rPr lang="it-IT" sz="2400" b="1" dirty="0"/>
              <a:t> – </a:t>
            </a:r>
            <a:r>
              <a:rPr lang="it-IT" sz="2400" b="1" dirty="0" err="1"/>
              <a:t>Effort</a:t>
            </a:r>
            <a:r>
              <a:rPr lang="it-IT" sz="2400" b="1" dirty="0"/>
              <a:t>/</a:t>
            </a:r>
            <a:r>
              <a:rPr lang="it-IT" sz="2400" b="1" dirty="0" err="1"/>
              <a:t>Importance</a:t>
            </a:r>
            <a:endParaRPr lang="it-IT" sz="24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5C5E723-2328-95E7-2EEB-DE2E8570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6175"/>
              </p:ext>
            </p:extLst>
          </p:nvPr>
        </p:nvGraphicFramePr>
        <p:xfrm>
          <a:off x="936154" y="2131206"/>
          <a:ext cx="3865261" cy="36561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02219">
                  <a:extLst>
                    <a:ext uri="{9D8B030D-6E8A-4147-A177-3AD203B41FA5}">
                      <a16:colId xmlns:a16="http://schemas.microsoft.com/office/drawing/2014/main" val="3687320991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val="2822493609"/>
                    </a:ext>
                  </a:extLst>
                </a:gridCol>
                <a:gridCol w="1215279">
                  <a:extLst>
                    <a:ext uri="{9D8B030D-6E8A-4147-A177-3AD203B41FA5}">
                      <a16:colId xmlns:a16="http://schemas.microsoft.com/office/drawing/2014/main" val="1116558341"/>
                    </a:ext>
                  </a:extLst>
                </a:gridCol>
              </a:tblGrid>
              <a:tr h="825391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Report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42740"/>
                  </a:ext>
                </a:extLst>
              </a:tr>
              <a:tr h="70768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effort_pre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effort_post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968160062"/>
                  </a:ext>
                </a:extLst>
              </a:tr>
              <a:tr h="70768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4.1015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4.2099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94570488"/>
                  </a:ext>
                </a:extLst>
              </a:tr>
              <a:tr h="70768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133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235808192"/>
                  </a:ext>
                </a:extLst>
              </a:tr>
              <a:tr h="70768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.65137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.53686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2193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Pre</a:t>
            </a:r>
            <a:r>
              <a:rPr lang="it-IT" sz="2400" b="1" dirty="0"/>
              <a:t> and Post </a:t>
            </a:r>
            <a:r>
              <a:rPr lang="it-IT" sz="2400" b="1" dirty="0" err="1"/>
              <a:t>evaluations</a:t>
            </a:r>
            <a:r>
              <a:rPr lang="it-IT" sz="2400" b="1" dirty="0"/>
              <a:t> </a:t>
            </a:r>
            <a:r>
              <a:rPr lang="it-IT" sz="2400" b="1" dirty="0" err="1"/>
              <a:t>compared</a:t>
            </a:r>
            <a:r>
              <a:rPr lang="it-IT" sz="2400" b="1" dirty="0"/>
              <a:t> – Value/</a:t>
            </a:r>
            <a:r>
              <a:rPr lang="it-IT" sz="2400" b="1" dirty="0" err="1"/>
              <a:t>usefulness</a:t>
            </a:r>
            <a:endParaRPr lang="it-IT" sz="24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670DC5D-180F-A7CD-489C-17BF706E3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24565"/>
              </p:ext>
            </p:extLst>
          </p:nvPr>
        </p:nvGraphicFramePr>
        <p:xfrm>
          <a:off x="1574801" y="2675805"/>
          <a:ext cx="4521199" cy="29201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41934">
                  <a:extLst>
                    <a:ext uri="{9D8B030D-6E8A-4147-A177-3AD203B41FA5}">
                      <a16:colId xmlns:a16="http://schemas.microsoft.com/office/drawing/2014/main" val="1605357506"/>
                    </a:ext>
                  </a:extLst>
                </a:gridCol>
                <a:gridCol w="1330916">
                  <a:extLst>
                    <a:ext uri="{9D8B030D-6E8A-4147-A177-3AD203B41FA5}">
                      <a16:colId xmlns:a16="http://schemas.microsoft.com/office/drawing/2014/main" val="2987324035"/>
                    </a:ext>
                  </a:extLst>
                </a:gridCol>
                <a:gridCol w="1448349">
                  <a:extLst>
                    <a:ext uri="{9D8B030D-6E8A-4147-A177-3AD203B41FA5}">
                      <a16:colId xmlns:a16="http://schemas.microsoft.com/office/drawing/2014/main" val="3672294703"/>
                    </a:ext>
                  </a:extLst>
                </a:gridCol>
              </a:tblGrid>
              <a:tr h="659236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>
                          <a:effectLst/>
                        </a:rPr>
                        <a:t>Report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99227"/>
                  </a:ext>
                </a:extLst>
              </a:tr>
              <a:tr h="56522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value_pre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value_post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402998564"/>
                  </a:ext>
                </a:extLst>
              </a:tr>
              <a:tr h="56522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4.3371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4.5309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52245310"/>
                  </a:ext>
                </a:extLst>
              </a:tr>
              <a:tr h="56522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132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62758941"/>
                  </a:ext>
                </a:extLst>
              </a:tr>
              <a:tr h="56522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.65599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.52049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91003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3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Perceived</a:t>
            </a:r>
            <a:r>
              <a:rPr lang="it-IT" sz="2400" b="1" dirty="0"/>
              <a:t> </a:t>
            </a:r>
            <a:r>
              <a:rPr lang="it-IT" sz="2400" b="1" dirty="0" err="1"/>
              <a:t>choice</a:t>
            </a:r>
            <a:r>
              <a:rPr lang="it-IT" sz="2400" b="1" dirty="0"/>
              <a:t> – post </a:t>
            </a:r>
            <a:r>
              <a:rPr lang="it-IT" sz="2400" b="1" dirty="0" err="1"/>
              <a:t>evaluation</a:t>
            </a:r>
            <a:r>
              <a:rPr lang="it-IT" sz="2400" b="1" dirty="0"/>
              <a:t> test 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42D907D-D273-11FE-FF64-4CAEFEFDE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79396"/>
              </p:ext>
            </p:extLst>
          </p:nvPr>
        </p:nvGraphicFramePr>
        <p:xfrm>
          <a:off x="877955" y="2255002"/>
          <a:ext cx="6228900" cy="30765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57465">
                  <a:extLst>
                    <a:ext uri="{9D8B030D-6E8A-4147-A177-3AD203B41FA5}">
                      <a16:colId xmlns:a16="http://schemas.microsoft.com/office/drawing/2014/main" val="1513751583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3250447283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103931860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2674630922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3163531279"/>
                    </a:ext>
                  </a:extLst>
                </a:gridCol>
                <a:gridCol w="1054287">
                  <a:extLst>
                    <a:ext uri="{9D8B030D-6E8A-4147-A177-3AD203B41FA5}">
                      <a16:colId xmlns:a16="http://schemas.microsoft.com/office/drawing/2014/main" val="1124621264"/>
                    </a:ext>
                  </a:extLst>
                </a:gridCol>
              </a:tblGrid>
              <a:tr h="344522">
                <a:tc gridSpan="6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>
                          <a:effectLst/>
                        </a:rPr>
                        <a:t>Report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50242"/>
                  </a:ext>
                </a:extLst>
              </a:tr>
              <a:tr h="161191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believe I had some choice about doing this (sport activity)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felt like it was not my own choice to do this (sport activity)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didn’t really have a choice about doing this (sport activity)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felt like I had to do this (sport activity)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did this (sport activity) because I had no choice.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4061189507"/>
                  </a:ext>
                </a:extLst>
              </a:tr>
              <a:tr h="295391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4.05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2.20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2.06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3.15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1.92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457642728"/>
                  </a:ext>
                </a:extLst>
              </a:tr>
              <a:tr h="295391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01315275"/>
                  </a:ext>
                </a:extLst>
              </a:tr>
              <a:tr h="529343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.926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1.285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1.125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1.415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.984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62461503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B6EF1C12-47F2-806B-F49E-3DCE8FA8D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46967"/>
              </p:ext>
            </p:extLst>
          </p:nvPr>
        </p:nvGraphicFramePr>
        <p:xfrm>
          <a:off x="7510147" y="2252948"/>
          <a:ext cx="3549739" cy="30097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08515">
                  <a:extLst>
                    <a:ext uri="{9D8B030D-6E8A-4147-A177-3AD203B41FA5}">
                      <a16:colId xmlns:a16="http://schemas.microsoft.com/office/drawing/2014/main" val="3516180703"/>
                    </a:ext>
                  </a:extLst>
                </a:gridCol>
                <a:gridCol w="1220612">
                  <a:extLst>
                    <a:ext uri="{9D8B030D-6E8A-4147-A177-3AD203B41FA5}">
                      <a16:colId xmlns:a16="http://schemas.microsoft.com/office/drawing/2014/main" val="3449375011"/>
                    </a:ext>
                  </a:extLst>
                </a:gridCol>
                <a:gridCol w="1220612">
                  <a:extLst>
                    <a:ext uri="{9D8B030D-6E8A-4147-A177-3AD203B41FA5}">
                      <a16:colId xmlns:a16="http://schemas.microsoft.com/office/drawing/2014/main" val="1984156063"/>
                    </a:ext>
                  </a:extLst>
                </a:gridCol>
              </a:tblGrid>
              <a:tr h="422682">
                <a:tc gridSpan="3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>
                          <a:effectLst/>
                        </a:rPr>
                        <a:t>Report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10367"/>
                  </a:ext>
                </a:extLst>
              </a:tr>
              <a:tr h="1499809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I did this (sport activity) because I wanted to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I </a:t>
                      </a:r>
                      <a:r>
                        <a:rPr lang="it-IT" sz="1200" kern="100" dirty="0" err="1">
                          <a:effectLst/>
                        </a:rPr>
                        <a:t>did</a:t>
                      </a:r>
                      <a:r>
                        <a:rPr lang="it-IT" sz="1200" kern="100" dirty="0">
                          <a:effectLst/>
                        </a:rPr>
                        <a:t> </a:t>
                      </a:r>
                      <a:r>
                        <a:rPr lang="it-IT" sz="1200" kern="100" dirty="0" err="1">
                          <a:effectLst/>
                        </a:rPr>
                        <a:t>this</a:t>
                      </a:r>
                      <a:r>
                        <a:rPr lang="it-IT" sz="1200" kern="100" dirty="0">
                          <a:effectLst/>
                        </a:rPr>
                        <a:t>(sport activity)</a:t>
                      </a:r>
                      <a:r>
                        <a:rPr lang="it-IT" sz="1200" kern="100" dirty="0" err="1">
                          <a:effectLst/>
                        </a:rPr>
                        <a:t>because</a:t>
                      </a:r>
                      <a:r>
                        <a:rPr lang="it-IT" sz="1200" kern="100" dirty="0">
                          <a:effectLst/>
                        </a:rPr>
                        <a:t> I </a:t>
                      </a:r>
                      <a:r>
                        <a:rPr lang="it-IT" sz="1200" kern="100" dirty="0" err="1">
                          <a:effectLst/>
                        </a:rPr>
                        <a:t>had</a:t>
                      </a:r>
                      <a:r>
                        <a:rPr lang="it-IT" sz="1200" kern="100" dirty="0">
                          <a:effectLst/>
                        </a:rPr>
                        <a:t> to.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962858194"/>
                  </a:ext>
                </a:extLst>
              </a:tr>
              <a:tr h="36240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4.50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2.45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68536739"/>
                  </a:ext>
                </a:extLst>
              </a:tr>
              <a:tr h="36240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816624654"/>
                  </a:ext>
                </a:extLst>
              </a:tr>
              <a:tr h="362404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.636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1.211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8841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8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4BD0D6-5AA6-B923-C220-5390BE1A72D0}"/>
              </a:ext>
            </a:extLst>
          </p:cNvPr>
          <p:cNvSpPr txBox="1"/>
          <p:nvPr/>
        </p:nvSpPr>
        <p:spPr>
          <a:xfrm>
            <a:off x="1200149" y="1857375"/>
            <a:ext cx="9633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Pilot sport </a:t>
            </a:r>
            <a:r>
              <a:rPr lang="it-IT" sz="2400" b="1" dirty="0" err="1"/>
              <a:t>intervention</a:t>
            </a:r>
            <a:r>
              <a:rPr lang="it-IT" sz="2400" b="1" dirty="0"/>
              <a:t> </a:t>
            </a:r>
            <a:r>
              <a:rPr lang="it-IT" sz="2400" b="1" dirty="0" err="1"/>
              <a:t>based</a:t>
            </a:r>
            <a:r>
              <a:rPr lang="it-IT" sz="2400" b="1" dirty="0"/>
              <a:t> on the </a:t>
            </a:r>
            <a:r>
              <a:rPr lang="it-IT" sz="2400" b="1" dirty="0" err="1"/>
              <a:t>protocol</a:t>
            </a:r>
            <a:r>
              <a:rPr lang="it-IT" sz="2400" b="1" dirty="0"/>
              <a:t> in the partner countries</a:t>
            </a:r>
          </a:p>
          <a:p>
            <a:endParaRPr lang="it-IT" sz="2400" b="1" dirty="0"/>
          </a:p>
          <a:p>
            <a:r>
              <a:rPr lang="it-IT" sz="2400" b="1" dirty="0" err="1"/>
              <a:t>Methodology</a:t>
            </a:r>
            <a:endParaRPr lang="it-IT" sz="2400" b="1" dirty="0"/>
          </a:p>
          <a:p>
            <a:endParaRPr lang="it-IT" sz="2400" b="1" dirty="0"/>
          </a:p>
          <a:p>
            <a:endParaRPr lang="it-IT" sz="2400" b="1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33B14289-6A80-0951-BE2F-3BA296945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372222"/>
              </p:ext>
            </p:extLst>
          </p:nvPr>
        </p:nvGraphicFramePr>
        <p:xfrm>
          <a:off x="1262407" y="3483883"/>
          <a:ext cx="100111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1011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6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one </a:t>
            </a:r>
            <a:r>
              <a:rPr lang="it-IT" sz="2400" b="1" dirty="0" err="1"/>
              <a:t>month</a:t>
            </a:r>
            <a:endParaRPr lang="it-IT" sz="2400" b="1" dirty="0"/>
          </a:p>
          <a:p>
            <a:r>
              <a:rPr lang="it-IT" sz="2400" b="1" dirty="0"/>
              <a:t>Follow up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4BCDE17A-EFF8-C1BC-03C9-E9D5D58B36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22" b="53800"/>
          <a:stretch/>
        </p:blipFill>
        <p:spPr>
          <a:xfrm>
            <a:off x="313200" y="1380951"/>
            <a:ext cx="8604000" cy="50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6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one </a:t>
            </a:r>
            <a:r>
              <a:rPr lang="it-IT" sz="2400" b="1" dirty="0" err="1"/>
              <a:t>month</a:t>
            </a:r>
            <a:endParaRPr lang="it-IT" sz="2400" b="1" dirty="0"/>
          </a:p>
          <a:p>
            <a:r>
              <a:rPr lang="it-IT" sz="2400" b="1" dirty="0"/>
              <a:t>Follow up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1F25C877-756E-AF0D-EBE3-12070E6249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" t="45398" r="19" b="15499"/>
          <a:stretch/>
        </p:blipFill>
        <p:spPr>
          <a:xfrm>
            <a:off x="313200" y="1496697"/>
            <a:ext cx="8604000" cy="4383241"/>
          </a:xfrm>
          <a:prstGeom prst="rect">
            <a:avLst/>
          </a:prstGeom>
        </p:spPr>
      </p:pic>
      <p:pic>
        <p:nvPicPr>
          <p:cNvPr id="4" name="chart">
            <a:extLst>
              <a:ext uri="{FF2B5EF4-FFF2-40B4-BE49-F238E27FC236}">
                <a16:creationId xmlns:a16="http://schemas.microsoft.com/office/drawing/2014/main" id="{49A5E4FD-455A-E2F7-AD09-3AB2E88160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517" b="1759"/>
          <a:stretch/>
        </p:blipFill>
        <p:spPr>
          <a:xfrm>
            <a:off x="313200" y="5794647"/>
            <a:ext cx="8604000" cy="7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9519491-CBBE-9152-90DF-278439BCC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69936"/>
              </p:ext>
            </p:extLst>
          </p:nvPr>
        </p:nvGraphicFramePr>
        <p:xfrm>
          <a:off x="877955" y="2028125"/>
          <a:ext cx="7305344" cy="35364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22929">
                  <a:extLst>
                    <a:ext uri="{9D8B030D-6E8A-4147-A177-3AD203B41FA5}">
                      <a16:colId xmlns:a16="http://schemas.microsoft.com/office/drawing/2014/main" val="156528207"/>
                    </a:ext>
                  </a:extLst>
                </a:gridCol>
                <a:gridCol w="1236483">
                  <a:extLst>
                    <a:ext uri="{9D8B030D-6E8A-4147-A177-3AD203B41FA5}">
                      <a16:colId xmlns:a16="http://schemas.microsoft.com/office/drawing/2014/main" val="3372475495"/>
                    </a:ext>
                  </a:extLst>
                </a:gridCol>
                <a:gridCol w="1236483">
                  <a:extLst>
                    <a:ext uri="{9D8B030D-6E8A-4147-A177-3AD203B41FA5}">
                      <a16:colId xmlns:a16="http://schemas.microsoft.com/office/drawing/2014/main" val="2337205073"/>
                    </a:ext>
                  </a:extLst>
                </a:gridCol>
                <a:gridCol w="1236483">
                  <a:extLst>
                    <a:ext uri="{9D8B030D-6E8A-4147-A177-3AD203B41FA5}">
                      <a16:colId xmlns:a16="http://schemas.microsoft.com/office/drawing/2014/main" val="2418959613"/>
                    </a:ext>
                  </a:extLst>
                </a:gridCol>
                <a:gridCol w="1236483">
                  <a:extLst>
                    <a:ext uri="{9D8B030D-6E8A-4147-A177-3AD203B41FA5}">
                      <a16:colId xmlns:a16="http://schemas.microsoft.com/office/drawing/2014/main" val="2875217813"/>
                    </a:ext>
                  </a:extLst>
                </a:gridCol>
                <a:gridCol w="1236483">
                  <a:extLst>
                    <a:ext uri="{9D8B030D-6E8A-4147-A177-3AD203B41FA5}">
                      <a16:colId xmlns:a16="http://schemas.microsoft.com/office/drawing/2014/main" val="4128306552"/>
                    </a:ext>
                  </a:extLst>
                </a:gridCol>
              </a:tblGrid>
              <a:tr h="304726">
                <a:tc gridSpan="6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>
                          <a:effectLst/>
                        </a:rPr>
                        <a:t>Report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05550"/>
                  </a:ext>
                </a:extLst>
              </a:tr>
              <a:tr h="2447919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How often during the sport intervention you set goals for the training?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To what extent did the sport intervention help you set goals for the training?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To what extent did the sport intervention help you set goals for your treatment?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How often during the sport intervention you connected the training goals with your therapeutic goals?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To what extent did the sport intervention help you connect the training goals with your therapeutic goals?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75604842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7.52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8.01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8.23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7.87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8.10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76363022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907230681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1.941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1.492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1.596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1.898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1.568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0131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8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F4A07C7-C0D1-939A-6E31-E389B28F2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81451"/>
              </p:ext>
            </p:extLst>
          </p:nvPr>
        </p:nvGraphicFramePr>
        <p:xfrm>
          <a:off x="903605" y="2053143"/>
          <a:ext cx="5867586" cy="35427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5686">
                  <a:extLst>
                    <a:ext uri="{9D8B030D-6E8A-4147-A177-3AD203B41FA5}">
                      <a16:colId xmlns:a16="http://schemas.microsoft.com/office/drawing/2014/main" val="3403753351"/>
                    </a:ext>
                  </a:extLst>
                </a:gridCol>
                <a:gridCol w="1195475">
                  <a:extLst>
                    <a:ext uri="{9D8B030D-6E8A-4147-A177-3AD203B41FA5}">
                      <a16:colId xmlns:a16="http://schemas.microsoft.com/office/drawing/2014/main" val="3917356521"/>
                    </a:ext>
                  </a:extLst>
                </a:gridCol>
                <a:gridCol w="1195475">
                  <a:extLst>
                    <a:ext uri="{9D8B030D-6E8A-4147-A177-3AD203B41FA5}">
                      <a16:colId xmlns:a16="http://schemas.microsoft.com/office/drawing/2014/main" val="174259772"/>
                    </a:ext>
                  </a:extLst>
                </a:gridCol>
                <a:gridCol w="1195475">
                  <a:extLst>
                    <a:ext uri="{9D8B030D-6E8A-4147-A177-3AD203B41FA5}">
                      <a16:colId xmlns:a16="http://schemas.microsoft.com/office/drawing/2014/main" val="1131608057"/>
                    </a:ext>
                  </a:extLst>
                </a:gridCol>
                <a:gridCol w="1195475">
                  <a:extLst>
                    <a:ext uri="{9D8B030D-6E8A-4147-A177-3AD203B41FA5}">
                      <a16:colId xmlns:a16="http://schemas.microsoft.com/office/drawing/2014/main" val="3800998976"/>
                    </a:ext>
                  </a:extLst>
                </a:gridCol>
              </a:tblGrid>
              <a:tr h="305272">
                <a:tc gridSpan="5"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150"/>
                        </a:spcAft>
                      </a:pPr>
                      <a:r>
                        <a:rPr lang="it-IT" sz="1400" kern="100">
                          <a:effectLst/>
                        </a:rPr>
                        <a:t>Report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00720"/>
                  </a:ext>
                </a:extLst>
              </a:tr>
              <a:tr h="2452306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25"/>
                        </a:spcAft>
                      </a:pPr>
                      <a:r>
                        <a:rPr lang="it-IT" sz="1100" kern="100" dirty="0">
                          <a:effectLst/>
                        </a:rPr>
                        <a:t> 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How often during the sport intervention you set goals to improve yourself?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To what extent has the sport intervention helped you to set goals to achieve something you think is important?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How often during the sport intervention did you set goals to achieve the best possible results?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9050" marR="254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To what extent did the sport intervention help you to support yourself on how to work to complete your treatment?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983713253"/>
                  </a:ext>
                </a:extLst>
              </a:tr>
              <a:tr h="26173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Mean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8.09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8.42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8.19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8.27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449837895"/>
                  </a:ext>
                </a:extLst>
              </a:tr>
              <a:tr h="26173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67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79985011"/>
                  </a:ext>
                </a:extLst>
              </a:tr>
              <a:tr h="261738">
                <a:tc>
                  <a:txBody>
                    <a:bodyPr/>
                    <a:lstStyle/>
                    <a:p>
                      <a:pPr marL="19050" marR="25400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Std. Deviation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1.379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1.625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>
                          <a:effectLst/>
                        </a:rPr>
                        <a:t>1.406</a:t>
                      </a:r>
                      <a:endParaRPr lang="it-IT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9050" marR="25400" algn="r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5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1.366</a:t>
                      </a:r>
                      <a:endParaRPr lang="it-IT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4805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6" y="2012553"/>
            <a:ext cx="10785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CF57776-B20A-6809-62DE-E99A0D2C2B58}"/>
              </a:ext>
            </a:extLst>
          </p:cNvPr>
          <p:cNvSpPr/>
          <p:nvPr/>
        </p:nvSpPr>
        <p:spPr>
          <a:xfrm>
            <a:off x="774192" y="3036579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Fissare obiettivi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D55E085-6112-D590-58DC-F38A3B0B68E2}"/>
              </a:ext>
            </a:extLst>
          </p:cNvPr>
          <p:cNvSpPr/>
          <p:nvPr/>
        </p:nvSpPr>
        <p:spPr>
          <a:xfrm>
            <a:off x="3655753" y="3030980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Consapevolezza di sé/ Autostima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BC5FF4C-B2E2-1C4D-3D7B-16CF5E64B4E5}"/>
              </a:ext>
            </a:extLst>
          </p:cNvPr>
          <p:cNvSpPr/>
          <p:nvPr/>
        </p:nvSpPr>
        <p:spPr>
          <a:xfrm>
            <a:off x="6430276" y="2979083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Stabilire e mantenere relazioni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730BE22-9CF6-C3EE-EF0C-FDFEBEEFBFF1}"/>
              </a:ext>
            </a:extLst>
          </p:cNvPr>
          <p:cNvSpPr/>
          <p:nvPr/>
        </p:nvSpPr>
        <p:spPr>
          <a:xfrm>
            <a:off x="9067008" y="2969398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Coping e gestione di </a:t>
            </a:r>
            <a:r>
              <a:rPr lang="it-IT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sè</a:t>
            </a:r>
            <a:endParaRPr lang="it-IT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FE3D7E-4097-C084-0C1B-E6CA273A0C7F}"/>
              </a:ext>
            </a:extLst>
          </p:cNvPr>
          <p:cNvSpPr txBox="1"/>
          <p:nvPr/>
        </p:nvSpPr>
        <p:spPr>
          <a:xfrm>
            <a:off x="988541" y="5262653"/>
            <a:ext cx="784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36 </a:t>
            </a:r>
            <a:r>
              <a:rPr lang="it-IT" sz="2400" dirty="0"/>
              <a:t>risposte alla domanda aperta</a:t>
            </a:r>
          </a:p>
        </p:txBody>
      </p:sp>
    </p:spTree>
    <p:extLst>
      <p:ext uri="{BB962C8B-B14F-4D97-AF65-F5344CB8AC3E}">
        <p14:creationId xmlns:p14="http://schemas.microsoft.com/office/powerpoint/2010/main" val="309031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5" y="2012553"/>
            <a:ext cx="11351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CF57776-B20A-6809-62DE-E99A0D2C2B58}"/>
              </a:ext>
            </a:extLst>
          </p:cNvPr>
          <p:cNvSpPr/>
          <p:nvPr/>
        </p:nvSpPr>
        <p:spPr>
          <a:xfrm>
            <a:off x="774192" y="3036579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Fissare obiettivi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633BC7-5888-64D9-59D3-B1C4202EBE84}"/>
              </a:ext>
            </a:extLst>
          </p:cNvPr>
          <p:cNvSpPr txBox="1"/>
          <p:nvPr/>
        </p:nvSpPr>
        <p:spPr>
          <a:xfrm flipH="1">
            <a:off x="3435176" y="2670130"/>
            <a:ext cx="8282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aiutato a fissare gli obiettivi, essere concentrato e cercare di raggiungere questi obiettivi giorno per giorno</a:t>
            </a:r>
          </a:p>
          <a:p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Ho imparato a fissare obiettivi non solo per lo sport, ma anche nel processo del  trattamento</a:t>
            </a:r>
          </a:p>
          <a:p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Definizione di obiettivi e di essere persistente sul raggiungimento del miglior risultato possibile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br>
              <a:rPr lang="it-IT" b="0" i="0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01119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5" y="2012553"/>
            <a:ext cx="11351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CF57776-B20A-6809-62DE-E99A0D2C2B58}"/>
              </a:ext>
            </a:extLst>
          </p:cNvPr>
          <p:cNvSpPr/>
          <p:nvPr/>
        </p:nvSpPr>
        <p:spPr>
          <a:xfrm>
            <a:off x="774192" y="3036579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Fissare obiettivi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633BC7-5888-64D9-59D3-B1C4202EBE84}"/>
              </a:ext>
            </a:extLst>
          </p:cNvPr>
          <p:cNvSpPr txBox="1"/>
          <p:nvPr/>
        </p:nvSpPr>
        <p:spPr>
          <a:xfrm flipH="1">
            <a:off x="3435176" y="2670130"/>
            <a:ext cx="8282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Fissare obiettivi nello sport e raggiungerli mi ha dato l'impulso di pensare al mio sforzo terapeutico allo stesso modo</a:t>
            </a:r>
          </a:p>
          <a:p>
            <a:endParaRPr lang="it-IT" i="1" dirty="0">
              <a:solidFill>
                <a:srgbClr val="222C31"/>
              </a:solidFill>
              <a:latin typeface="Roboto" panose="02000000000000000000" pitchFamily="2" charset="0"/>
            </a:endParaRPr>
          </a:p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Il programma mi ha aiutato a capire e credere che la dipendenza non è invincibile e che impostando obiettivi realistici e misurabili </a:t>
            </a:r>
            <a:r>
              <a:rPr lang="it-IT" b="0" i="1" dirty="0">
                <a:solidFill>
                  <a:srgbClr val="222C3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posso avere successo</a:t>
            </a:r>
          </a:p>
          <a:p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insegnato ad apprezzare me stesso e vedere che </a:t>
            </a:r>
            <a:r>
              <a:rPr lang="it-IT" b="0" i="1" dirty="0">
                <a:solidFill>
                  <a:srgbClr val="222C3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posso realizzare molte cose, impostare obiettivi misurabili e ottenere soddisfazione dal processo</a:t>
            </a:r>
          </a:p>
          <a:p>
            <a:endParaRPr lang="it-IT" i="1" dirty="0">
              <a:solidFill>
                <a:srgbClr val="222C3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6" y="2012553"/>
            <a:ext cx="10785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aiutato a credere in me stesso e nelle mie capacità, credere di poter ottenere qualsiasi cosa finché non mi arrendo alla prima difficoltà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Sono riuscito a capire meglio i miei pensieri e i miei sentimenti</a:t>
            </a:r>
            <a:endParaRPr lang="it-IT" i="1" dirty="0"/>
          </a:p>
          <a:p>
            <a:endParaRPr lang="it-IT" i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D55E085-6112-D590-58DC-F38A3B0B68E2}"/>
              </a:ext>
            </a:extLst>
          </p:cNvPr>
          <p:cNvSpPr/>
          <p:nvPr/>
        </p:nvSpPr>
        <p:spPr>
          <a:xfrm>
            <a:off x="3655753" y="3030980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Consapevolezza di sé/ Autostima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7F7CEB-EB85-2995-2F75-B91829C18769}"/>
              </a:ext>
            </a:extLst>
          </p:cNvPr>
          <p:cNvSpPr txBox="1"/>
          <p:nvPr/>
        </p:nvSpPr>
        <p:spPr>
          <a:xfrm>
            <a:off x="6389464" y="2489125"/>
            <a:ext cx="4816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aiutato a costruire la mia fiducia in me stesso e a stare lontano dalla droga.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Sì. Mi ha offerto forza fisica e fiducia in </a:t>
            </a:r>
            <a:r>
              <a:rPr lang="it-IT" i="1" dirty="0">
                <a:solidFill>
                  <a:srgbClr val="222C31"/>
                </a:solidFill>
                <a:latin typeface="Roboto" panose="02000000000000000000" pitchFamily="2" charset="0"/>
              </a:rPr>
              <a:t>me </a:t>
            </a: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stesso.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sentivo meglio con me stesso. Ho più forza e posso notare un miglioramento sul mio corpo.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14147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6" y="2012553"/>
            <a:ext cx="10785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BC5FF4C-B2E2-1C4D-3D7B-16CF5E64B4E5}"/>
              </a:ext>
            </a:extLst>
          </p:cNvPr>
          <p:cNvSpPr/>
          <p:nvPr/>
        </p:nvSpPr>
        <p:spPr>
          <a:xfrm>
            <a:off x="6430276" y="2979083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Stabilire e mantenere relazioni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3A696F-5800-DAF2-86FD-A5B72057B1F9}"/>
              </a:ext>
            </a:extLst>
          </p:cNvPr>
          <p:cNvSpPr txBox="1"/>
          <p:nvPr/>
        </p:nvSpPr>
        <p:spPr>
          <a:xfrm>
            <a:off x="642551" y="3009165"/>
            <a:ext cx="5622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sento fortunato nell’essere stato parte della mia squadra attraverso il mio percorso verso una vita senza droghe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Sì, mi ha aiutato a interagire e ad essere più coinvolto con i gruppi, più esperienza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aiutato ad essere più socievole, uscire di più, più motivato e non isolarmi a casa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Fare uno sforzo collaborativo con gli altri mi ha fatto capire che ho bisogno di fare lo stesso nella mia riabilitazione</a:t>
            </a:r>
            <a:b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</a:br>
            <a:r>
              <a:rPr lang="it-IT" b="0" i="1" dirty="0">
                <a:solidFill>
                  <a:srgbClr val="222C31"/>
                </a:solidFill>
                <a:effectLst/>
                <a:latin typeface="Roboto" panose="02000000000000000000" pitchFamily="2" charset="0"/>
              </a:rPr>
              <a:t>Mi ha aiutato perché mi sono reso conto di quanto sia importante sapere che ci sarà sempre una squadra a sostenermi quando lotto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875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-439737" y="1996638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774192" y="1293421"/>
            <a:ext cx="10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One </a:t>
            </a:r>
            <a:r>
              <a:rPr lang="it-IT" sz="2400" b="1" dirty="0" err="1"/>
              <a:t>month</a:t>
            </a:r>
            <a:r>
              <a:rPr lang="it-IT" sz="2400" b="1" dirty="0"/>
              <a:t> post Follow up </a:t>
            </a:r>
            <a:r>
              <a:rPr lang="it-IT" sz="2400" b="1" dirty="0" err="1"/>
              <a:t>assessment</a:t>
            </a:r>
            <a:endParaRPr lang="it-IT" sz="2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EE1F0-479F-B926-3A97-E81714D83E29}"/>
              </a:ext>
            </a:extLst>
          </p:cNvPr>
          <p:cNvSpPr txBox="1"/>
          <p:nvPr/>
        </p:nvSpPr>
        <p:spPr>
          <a:xfrm>
            <a:off x="263526" y="2012553"/>
            <a:ext cx="10785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Domanda aperta: </a:t>
            </a:r>
            <a:r>
              <a:rPr lang="it-IT" b="1" dirty="0"/>
              <a:t>Pensi che la tua partecipazione nell’intervento sportivo ti abbia aiutato nel tuo processo di recupero? Se sì, come?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730BE22-9CF6-C3EE-EF0C-FDFEBEEFBFF1}"/>
              </a:ext>
            </a:extLst>
          </p:cNvPr>
          <p:cNvSpPr/>
          <p:nvPr/>
        </p:nvSpPr>
        <p:spPr>
          <a:xfrm>
            <a:off x="9067008" y="2969398"/>
            <a:ext cx="2261286" cy="15704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Coping e gestione di </a:t>
            </a:r>
            <a:r>
              <a:rPr lang="it-IT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sè</a:t>
            </a:r>
            <a:endParaRPr lang="it-IT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1447C2-B4D1-43F6-AA28-7F45C20FF927}"/>
              </a:ext>
            </a:extLst>
          </p:cNvPr>
          <p:cNvSpPr txBox="1"/>
          <p:nvPr/>
        </p:nvSpPr>
        <p:spPr>
          <a:xfrm>
            <a:off x="518984" y="3113903"/>
            <a:ext cx="8081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Ho imparato ad essere disciplinato nel mio programma quotidiano.</a:t>
            </a:r>
          </a:p>
          <a:p>
            <a:r>
              <a:rPr lang="it-IT" i="1" dirty="0"/>
              <a:t>Fuori dal trattamento, ma aiuta a rimanere pulito.</a:t>
            </a:r>
          </a:p>
          <a:p>
            <a:r>
              <a:rPr lang="it-IT" i="1" dirty="0"/>
              <a:t>Mi ha aiutato con il benessere fisico e mentale. Formazione sociale. Aiutato con sfide come l'irrequietezza. Positivo per trascorrere del tempo.</a:t>
            </a:r>
          </a:p>
          <a:p>
            <a:r>
              <a:rPr lang="it-IT" i="1" dirty="0"/>
              <a:t>La coerenza è la chiave! Dà risultati mentalmente e fisicamente nel tempo.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83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723578"/>
              </p:ext>
            </p:extLst>
          </p:nvPr>
        </p:nvGraphicFramePr>
        <p:xfrm>
          <a:off x="5461687" y="1612444"/>
          <a:ext cx="3422822" cy="466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3"/>
            <a:ext cx="242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demographic</a:t>
            </a:r>
            <a:r>
              <a:rPr lang="it-IT" sz="2400" b="1" dirty="0"/>
              <a:t> </a:t>
            </a:r>
            <a:r>
              <a:rPr lang="it-IT" sz="2400" b="1" dirty="0" err="1"/>
              <a:t>questionnaire</a:t>
            </a:r>
            <a:r>
              <a:rPr lang="it-IT" sz="2400" b="1" dirty="0"/>
              <a:t>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18001F7-A273-AD2B-7208-A9FB8D6B5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459" y="1612444"/>
            <a:ext cx="6881261" cy="87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8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01A239-A518-6DEC-FB0E-1194513BA588}"/>
              </a:ext>
            </a:extLst>
          </p:cNvPr>
          <p:cNvGraphicFramePr/>
          <p:nvPr/>
        </p:nvGraphicFramePr>
        <p:xfrm>
          <a:off x="774192" y="2011090"/>
          <a:ext cx="474878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F1ED88B-195E-5C10-5BE3-EB741764260C}"/>
              </a:ext>
            </a:extLst>
          </p:cNvPr>
          <p:cNvGraphicFramePr/>
          <p:nvPr/>
        </p:nvGraphicFramePr>
        <p:xfrm>
          <a:off x="5632449" y="2028188"/>
          <a:ext cx="4816934" cy="323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C8AD03-FA9B-FD5F-3E8E-367AD51DF5B8}"/>
              </a:ext>
            </a:extLst>
          </p:cNvPr>
          <p:cNvSpPr txBox="1"/>
          <p:nvPr/>
        </p:nvSpPr>
        <p:spPr>
          <a:xfrm>
            <a:off x="618836" y="1791855"/>
            <a:ext cx="89592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sz="4000" b="1" dirty="0"/>
              <a:t>Thank </a:t>
            </a:r>
            <a:r>
              <a:rPr lang="it-IT" sz="4000" b="1" dirty="0" err="1"/>
              <a:t>You</a:t>
            </a:r>
            <a:r>
              <a:rPr lang="it-IT" sz="4000" b="1" dirty="0"/>
              <a:t>!</a:t>
            </a:r>
          </a:p>
          <a:p>
            <a:pPr algn="ctr"/>
            <a:endParaRPr lang="it-IT" sz="4000" b="1" dirty="0"/>
          </a:p>
          <a:p>
            <a:pPr algn="ctr"/>
            <a:endParaRPr lang="it-IT" sz="4000" b="1" dirty="0"/>
          </a:p>
          <a:p>
            <a:pPr algn="ctr"/>
            <a:r>
              <a:rPr lang="it-IT" dirty="0"/>
              <a:t>Elisa Pighi </a:t>
            </a:r>
            <a:r>
              <a:rPr lang="it-IT" dirty="0" err="1"/>
              <a:t>elisa.pighi@unimore.it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4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4BC07F3-FEB5-DA60-ED49-F86BB9BC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18" y="1173317"/>
            <a:ext cx="311861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4952DEBD-9301-E716-5BC1-F8FC3EB8E192}"/>
              </a:ext>
            </a:extLst>
          </p:cNvPr>
          <p:cNvGraphicFramePr/>
          <p:nvPr/>
        </p:nvGraphicFramePr>
        <p:xfrm>
          <a:off x="263527" y="1499712"/>
          <a:ext cx="4521942" cy="392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40C01386-79CF-0F26-7381-DACD95524594}"/>
              </a:ext>
            </a:extLst>
          </p:cNvPr>
          <p:cNvGraphicFramePr/>
          <p:nvPr/>
        </p:nvGraphicFramePr>
        <p:xfrm>
          <a:off x="5298311" y="1573426"/>
          <a:ext cx="4901980" cy="38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282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D34BF8-03CE-083F-946C-C7B22DE14660}"/>
              </a:ext>
            </a:extLst>
          </p:cNvPr>
          <p:cNvGraphicFramePr/>
          <p:nvPr/>
        </p:nvGraphicFramePr>
        <p:xfrm>
          <a:off x="995550" y="1757660"/>
          <a:ext cx="5100449" cy="362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17C56A53-5769-0DF2-863E-841C63EFBC3B}"/>
              </a:ext>
            </a:extLst>
          </p:cNvPr>
          <p:cNvGraphicFramePr/>
          <p:nvPr/>
        </p:nvGraphicFramePr>
        <p:xfrm>
          <a:off x="6096000" y="1756179"/>
          <a:ext cx="5023522" cy="383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865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1959275"/>
            <a:ext cx="8216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1C24AA-3FF0-861B-9A3B-A943B57248EF}"/>
              </a:ext>
            </a:extLst>
          </p:cNvPr>
          <p:cNvGraphicFramePr/>
          <p:nvPr/>
        </p:nvGraphicFramePr>
        <p:xfrm>
          <a:off x="745958" y="1293421"/>
          <a:ext cx="5209674" cy="454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9E352C8E-5169-048F-7E75-CB0FCE800617}"/>
              </a:ext>
            </a:extLst>
          </p:cNvPr>
          <p:cNvGraphicFramePr/>
          <p:nvPr/>
        </p:nvGraphicFramePr>
        <p:xfrm>
          <a:off x="6578432" y="1455821"/>
          <a:ext cx="4541090" cy="414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233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2" y="93359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D5809CC-B1E6-0D96-0E7A-E92278BD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48" y="1171808"/>
            <a:ext cx="514695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14BDA48-8FED-006E-852D-FB3BA668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848" y="1764869"/>
            <a:ext cx="51036675" cy="8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FE45A06-C765-6A93-F6F8-427826AB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977" y="2944731"/>
            <a:ext cx="8396140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1A431A44-A507-7ADB-7E5F-B5302FCF1357}"/>
              </a:ext>
            </a:extLst>
          </p:cNvPr>
          <p:cNvGraphicFramePr/>
          <p:nvPr/>
        </p:nvGraphicFramePr>
        <p:xfrm>
          <a:off x="1229977" y="1398773"/>
          <a:ext cx="4209126" cy="419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A05A5BB-8364-7F07-92BC-050BC5AF8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002375"/>
              </p:ext>
            </p:extLst>
          </p:nvPr>
        </p:nvGraphicFramePr>
        <p:xfrm>
          <a:off x="5965506" y="1764868"/>
          <a:ext cx="4809585" cy="362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6281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3263322"/>
            <a:ext cx="556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4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theoretical</a:t>
            </a:r>
            <a:r>
              <a:rPr lang="it-IT" sz="2400" b="1" dirty="0"/>
              <a:t> framework: COM-B model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8A2C52-1E45-8A36-0326-C0A7B8C57692}"/>
              </a:ext>
            </a:extLst>
          </p:cNvPr>
          <p:cNvSpPr txBox="1"/>
          <p:nvPr/>
        </p:nvSpPr>
        <p:spPr>
          <a:xfrm>
            <a:off x="668215" y="1612444"/>
            <a:ext cx="11049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modello COM-B per il cambiamento del comportamento individua la capacità (C), l’opportunità (O) e la motivazione (M) come tre fattori chiave in grado di cambiare il comportamento (B).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capacità</a:t>
            </a:r>
            <a:r>
              <a:rPr lang="it-IT" dirty="0"/>
              <a:t> si riferisce alla capacità psicologica e fisica di un individuo di partecipare ad un’attività. </a:t>
            </a:r>
          </a:p>
          <a:p>
            <a:endParaRPr lang="it-IT" dirty="0"/>
          </a:p>
          <a:p>
            <a:r>
              <a:rPr lang="it-IT" dirty="0"/>
              <a:t>L’</a:t>
            </a:r>
            <a:r>
              <a:rPr lang="it-IT" b="1" dirty="0"/>
              <a:t>opportunità</a:t>
            </a:r>
            <a:r>
              <a:rPr lang="it-IT" dirty="0"/>
              <a:t> si collega a fattori esterni che rendono possibile un comportamento. 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motivazione</a:t>
            </a:r>
            <a:r>
              <a:rPr lang="it-IT" dirty="0"/>
              <a:t> è data dai processi cognitivi consci e inconsci che dirigono e ispirano il comportamento.</a:t>
            </a:r>
          </a:p>
          <a:p>
            <a:endParaRPr lang="it-IT" dirty="0"/>
          </a:p>
          <a:p>
            <a:r>
              <a:rPr lang="it-IT" dirty="0"/>
              <a:t>Questo modello riconosce che il comportamento è influenzato da molti fattori e che i cambiamenti comportamentali sono indotti dalla modifica di almeno uno di questi componenti.</a:t>
            </a:r>
          </a:p>
          <a:p>
            <a:endParaRPr lang="it-IT" dirty="0"/>
          </a:p>
          <a:p>
            <a:r>
              <a:rPr lang="it-IT" dirty="0"/>
              <a:t> Il modello COM-B </a:t>
            </a:r>
            <a:r>
              <a:rPr lang="it-IT"/>
              <a:t>è stato </a:t>
            </a:r>
            <a:r>
              <a:rPr lang="it-IT" dirty="0"/>
              <a:t>generalmente utilizzato in un contesto di sanità pubblica.</a:t>
            </a:r>
          </a:p>
        </p:txBody>
      </p:sp>
    </p:spTree>
    <p:extLst>
      <p:ext uri="{BB962C8B-B14F-4D97-AF65-F5344CB8AC3E}">
        <p14:creationId xmlns:p14="http://schemas.microsoft.com/office/powerpoint/2010/main" val="40639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D6238B-FDB9-6441-ECEF-F2439161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737" y="5595937"/>
            <a:ext cx="2641600" cy="952500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14F1D29C-797F-4DAD-4536-B9921035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6" y="100013"/>
            <a:ext cx="2622550" cy="1193408"/>
          </a:xfrm>
          <a:prstGeom prst="rect">
            <a:avLst/>
          </a:prstGeom>
        </p:spPr>
      </p:pic>
      <p:pic>
        <p:nvPicPr>
          <p:cNvPr id="7" name="Immagine 6" descr="Immagine che contiene testo, Carattere, Blu elettrico, simbolo&#10;&#10;Descrizione generata automaticamente">
            <a:extLst>
              <a:ext uri="{FF2B5EF4-FFF2-40B4-BE49-F238E27FC236}">
                <a16:creationId xmlns:a16="http://schemas.microsoft.com/office/drawing/2014/main" id="{EE6BD1B8-DD47-5922-7257-E2C05378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309563"/>
            <a:ext cx="3409950" cy="685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A4219C5-2C76-2583-C7D5-BA6EBAA2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1120" y="2196616"/>
            <a:ext cx="15428457" cy="8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A4C978-A2F0-1DD1-3024-E30FF0F08226}"/>
              </a:ext>
            </a:extLst>
          </p:cNvPr>
          <p:cNvSpPr txBox="1"/>
          <p:nvPr/>
        </p:nvSpPr>
        <p:spPr>
          <a:xfrm>
            <a:off x="474663" y="3263322"/>
            <a:ext cx="556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		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9D0D355-B641-8C45-B676-0B2ACFC3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3159" y="1612444"/>
            <a:ext cx="266816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17C88D-8A15-D3F0-454E-BD9C35C5C591}"/>
              </a:ext>
            </a:extLst>
          </p:cNvPr>
          <p:cNvSpPr txBox="1"/>
          <p:nvPr/>
        </p:nvSpPr>
        <p:spPr>
          <a:xfrm>
            <a:off x="2886076" y="309564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theoretical</a:t>
            </a:r>
            <a:r>
              <a:rPr lang="it-IT" sz="2400" b="1" dirty="0"/>
              <a:t> framework: COM-B model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1367E7-32F3-ECC9-15A0-C9AE3F87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it-IT" altLang="it-IT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C62723F-92CB-1CCC-FD8B-FA24AC14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977" y="1907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66B20F-6458-3F45-9796-6D2B69FB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304046"/>
            <a:ext cx="6613891" cy="46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88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1763</Words>
  <Application>Microsoft Macintosh PowerPoint</Application>
  <PresentationFormat>Widescreen</PresentationFormat>
  <Paragraphs>493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Helvetica</vt:lpstr>
      <vt:lpstr>Roboto</vt:lpstr>
      <vt:lpstr>Times New Roman</vt:lpstr>
      <vt:lpstr>Tema di Office</vt:lpstr>
      <vt:lpstr>Results of the pilot implementations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pilot implementations</dc:title>
  <dc:creator>Elisa Pighi</dc:creator>
  <cp:lastModifiedBy>Elisa Pighi</cp:lastModifiedBy>
  <cp:revision>202</cp:revision>
  <dcterms:created xsi:type="dcterms:W3CDTF">2023-10-23T13:03:05Z</dcterms:created>
  <dcterms:modified xsi:type="dcterms:W3CDTF">2024-01-17T09:11:13Z</dcterms:modified>
</cp:coreProperties>
</file>